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2"/>
  </p:notesMasterIdLst>
  <p:sldIdLst>
    <p:sldId id="452" r:id="rId2"/>
    <p:sldId id="437" r:id="rId3"/>
    <p:sldId id="448" r:id="rId4"/>
    <p:sldId id="453" r:id="rId5"/>
    <p:sldId id="458" r:id="rId6"/>
    <p:sldId id="457" r:id="rId7"/>
    <p:sldId id="449" r:id="rId8"/>
    <p:sldId id="436" r:id="rId9"/>
    <p:sldId id="462" r:id="rId10"/>
    <p:sldId id="459" r:id="rId11"/>
    <p:sldId id="460" r:id="rId12"/>
    <p:sldId id="464" r:id="rId13"/>
    <p:sldId id="463" r:id="rId14"/>
    <p:sldId id="439" r:id="rId15"/>
    <p:sldId id="447" r:id="rId16"/>
    <p:sldId id="465" r:id="rId17"/>
    <p:sldId id="444" r:id="rId18"/>
    <p:sldId id="454" r:id="rId19"/>
    <p:sldId id="456" r:id="rId20"/>
    <p:sldId id="455" r:id="rId21"/>
  </p:sldIdLst>
  <p:sldSz cx="24384000" cy="13716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Nunito Sans" pitchFamily="2" charset="0"/>
      <p:regular r:id="rId29"/>
      <p:bold r:id="rId30"/>
      <p:italic r:id="rId31"/>
      <p:boldItalic r:id="rId32"/>
    </p:embeddedFont>
    <p:embeddedFont>
      <p:font typeface="Nunito Sans SemiBold" pitchFamily="2" charset="0"/>
      <p:regular r:id="rId33"/>
      <p:bold r:id="rId34"/>
      <p:italic r:id="rId35"/>
      <p:boldItalic r:id="rId36"/>
    </p:embeddedFont>
    <p:embeddedFont>
      <p:font typeface="Open Sans Semibold" panose="020B0706030804020204" pitchFamily="34" charset="0"/>
      <p:bold r:id="rId37"/>
      <p:boldItalic r:id="rId38"/>
    </p:embeddedFont>
  </p:embeddedFont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686"/>
    <a:srgbClr val="DA3248"/>
    <a:srgbClr val="83C2DE"/>
    <a:srgbClr val="FF814E"/>
    <a:srgbClr val="8AC7C0"/>
    <a:srgbClr val="64BFEC"/>
    <a:srgbClr val="81C5CF"/>
    <a:srgbClr val="7BC9D3"/>
    <a:srgbClr val="E46C57"/>
    <a:srgbClr val="E2B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1" autoAdjust="0"/>
    <p:restoredTop sz="87217" autoAdjust="0"/>
  </p:normalViewPr>
  <p:slideViewPr>
    <p:cSldViewPr snapToGrid="0">
      <p:cViewPr varScale="1">
        <p:scale>
          <a:sx n="41" d="100"/>
          <a:sy n="41" d="100"/>
        </p:scale>
        <p:origin x="571" y="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irna%20Elizondo\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1"/>
          <c:tx>
            <c:strRef>
              <c:f>IndependentStudy!$O$1</c:f>
              <c:strCache>
                <c:ptCount val="1"/>
                <c:pt idx="0">
                  <c:v>condition_era</c:v>
                </c:pt>
              </c:strCache>
            </c:strRef>
          </c:tx>
          <c:spPr>
            <a:ln w="25400" cap="rnd">
              <a:noFill/>
              <a:round/>
            </a:ln>
            <a:effectLst/>
          </c:spPr>
          <c:marker>
            <c:symbol val="circle"/>
            <c:size val="5"/>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c:spPr>
          </c:marker>
          <c:yVal>
            <c:numRef>
              <c:f>IndependentStudy!$P$3:$P$157</c:f>
              <c:numCache>
                <c:formatCode>General</c:formatCode>
                <c:ptCount val="155"/>
                <c:pt idx="0">
                  <c:v>26354549</c:v>
                </c:pt>
                <c:pt idx="1">
                  <c:v>11745018</c:v>
                </c:pt>
                <c:pt idx="2">
                  <c:v>9065825</c:v>
                </c:pt>
                <c:pt idx="3">
                  <c:v>8542223</c:v>
                </c:pt>
                <c:pt idx="4">
                  <c:v>7907747</c:v>
                </c:pt>
                <c:pt idx="5">
                  <c:v>6695918</c:v>
                </c:pt>
                <c:pt idx="6">
                  <c:v>6362349</c:v>
                </c:pt>
                <c:pt idx="7">
                  <c:v>6074446</c:v>
                </c:pt>
                <c:pt idx="8">
                  <c:v>5800782</c:v>
                </c:pt>
                <c:pt idx="9">
                  <c:v>5431871</c:v>
                </c:pt>
                <c:pt idx="10">
                  <c:v>5393766</c:v>
                </c:pt>
                <c:pt idx="11">
                  <c:v>5371651</c:v>
                </c:pt>
                <c:pt idx="12">
                  <c:v>5009246</c:v>
                </c:pt>
                <c:pt idx="13">
                  <c:v>4955453</c:v>
                </c:pt>
                <c:pt idx="14">
                  <c:v>4869120</c:v>
                </c:pt>
                <c:pt idx="15">
                  <c:v>4860323</c:v>
                </c:pt>
                <c:pt idx="16">
                  <c:v>4800997</c:v>
                </c:pt>
                <c:pt idx="17">
                  <c:v>4561290</c:v>
                </c:pt>
                <c:pt idx="18">
                  <c:v>4485423</c:v>
                </c:pt>
                <c:pt idx="19">
                  <c:v>4370588</c:v>
                </c:pt>
                <c:pt idx="20">
                  <c:v>4288635</c:v>
                </c:pt>
                <c:pt idx="21">
                  <c:v>3995271</c:v>
                </c:pt>
                <c:pt idx="22">
                  <c:v>3975489</c:v>
                </c:pt>
                <c:pt idx="23">
                  <c:v>3821248</c:v>
                </c:pt>
                <c:pt idx="24">
                  <c:v>3793992</c:v>
                </c:pt>
                <c:pt idx="25">
                  <c:v>3738340</c:v>
                </c:pt>
                <c:pt idx="26">
                  <c:v>3633251</c:v>
                </c:pt>
                <c:pt idx="27">
                  <c:v>3622236</c:v>
                </c:pt>
                <c:pt idx="28">
                  <c:v>3541231</c:v>
                </c:pt>
                <c:pt idx="29">
                  <c:v>3499733</c:v>
                </c:pt>
                <c:pt idx="30">
                  <c:v>3295342</c:v>
                </c:pt>
                <c:pt idx="31">
                  <c:v>3066742</c:v>
                </c:pt>
                <c:pt idx="32">
                  <c:v>2973007</c:v>
                </c:pt>
                <c:pt idx="33">
                  <c:v>2957135</c:v>
                </c:pt>
                <c:pt idx="34">
                  <c:v>2824576</c:v>
                </c:pt>
                <c:pt idx="35">
                  <c:v>2809007</c:v>
                </c:pt>
                <c:pt idx="36">
                  <c:v>2681086</c:v>
                </c:pt>
                <c:pt idx="37">
                  <c:v>2657532</c:v>
                </c:pt>
                <c:pt idx="38">
                  <c:v>2645526</c:v>
                </c:pt>
                <c:pt idx="39">
                  <c:v>196523</c:v>
                </c:pt>
                <c:pt idx="40">
                  <c:v>78232</c:v>
                </c:pt>
                <c:pt idx="41">
                  <c:v>319835</c:v>
                </c:pt>
                <c:pt idx="42">
                  <c:v>440383</c:v>
                </c:pt>
                <c:pt idx="43">
                  <c:v>81902</c:v>
                </c:pt>
                <c:pt idx="44">
                  <c:v>313217</c:v>
                </c:pt>
                <c:pt idx="45">
                  <c:v>437677</c:v>
                </c:pt>
                <c:pt idx="46">
                  <c:v>4154290</c:v>
                </c:pt>
                <c:pt idx="47">
                  <c:v>2316200</c:v>
                </c:pt>
                <c:pt idx="48">
                  <c:v>2310275</c:v>
                </c:pt>
                <c:pt idx="49">
                  <c:v>2301779</c:v>
                </c:pt>
                <c:pt idx="50">
                  <c:v>2289568</c:v>
                </c:pt>
                <c:pt idx="51">
                  <c:v>2283802</c:v>
                </c:pt>
                <c:pt idx="52">
                  <c:v>2233416</c:v>
                </c:pt>
                <c:pt idx="53">
                  <c:v>2219186</c:v>
                </c:pt>
                <c:pt idx="54">
                  <c:v>2153019</c:v>
                </c:pt>
                <c:pt idx="55">
                  <c:v>2148222</c:v>
                </c:pt>
                <c:pt idx="56">
                  <c:v>2123781</c:v>
                </c:pt>
                <c:pt idx="57">
                  <c:v>2090709</c:v>
                </c:pt>
                <c:pt idx="58">
                  <c:v>2088537</c:v>
                </c:pt>
                <c:pt idx="59">
                  <c:v>2079240</c:v>
                </c:pt>
                <c:pt idx="60">
                  <c:v>2077271</c:v>
                </c:pt>
                <c:pt idx="61">
                  <c:v>2049531</c:v>
                </c:pt>
                <c:pt idx="62">
                  <c:v>2038599</c:v>
                </c:pt>
                <c:pt idx="63">
                  <c:v>1991635</c:v>
                </c:pt>
                <c:pt idx="64">
                  <c:v>1965457</c:v>
                </c:pt>
                <c:pt idx="65">
                  <c:v>1822725</c:v>
                </c:pt>
                <c:pt idx="66">
                  <c:v>1780798</c:v>
                </c:pt>
                <c:pt idx="67">
                  <c:v>1774652</c:v>
                </c:pt>
                <c:pt idx="68">
                  <c:v>1757556</c:v>
                </c:pt>
                <c:pt idx="69">
                  <c:v>1738015</c:v>
                </c:pt>
                <c:pt idx="70">
                  <c:v>1714190</c:v>
                </c:pt>
                <c:pt idx="71">
                  <c:v>1677217</c:v>
                </c:pt>
                <c:pt idx="72">
                  <c:v>1673396</c:v>
                </c:pt>
                <c:pt idx="73">
                  <c:v>1672857</c:v>
                </c:pt>
                <c:pt idx="74">
                  <c:v>1671716</c:v>
                </c:pt>
                <c:pt idx="75">
                  <c:v>1641055</c:v>
                </c:pt>
                <c:pt idx="76">
                  <c:v>1625793</c:v>
                </c:pt>
                <c:pt idx="77">
                  <c:v>1583285</c:v>
                </c:pt>
                <c:pt idx="78">
                  <c:v>1532532</c:v>
                </c:pt>
                <c:pt idx="79">
                  <c:v>1531986</c:v>
                </c:pt>
                <c:pt idx="80">
                  <c:v>1515243</c:v>
                </c:pt>
                <c:pt idx="81">
                  <c:v>1502507</c:v>
                </c:pt>
                <c:pt idx="82">
                  <c:v>1485616</c:v>
                </c:pt>
                <c:pt idx="83">
                  <c:v>1453792</c:v>
                </c:pt>
                <c:pt idx="84">
                  <c:v>1426456</c:v>
                </c:pt>
                <c:pt idx="85">
                  <c:v>1426105</c:v>
                </c:pt>
                <c:pt idx="86">
                  <c:v>1412445</c:v>
                </c:pt>
                <c:pt idx="87">
                  <c:v>1379956</c:v>
                </c:pt>
                <c:pt idx="88">
                  <c:v>1376339</c:v>
                </c:pt>
                <c:pt idx="89">
                  <c:v>1368075</c:v>
                </c:pt>
                <c:pt idx="90">
                  <c:v>1363482</c:v>
                </c:pt>
                <c:pt idx="91">
                  <c:v>1348645</c:v>
                </c:pt>
                <c:pt idx="92">
                  <c:v>1348212</c:v>
                </c:pt>
                <c:pt idx="93">
                  <c:v>1343024</c:v>
                </c:pt>
                <c:pt idx="94">
                  <c:v>1339013</c:v>
                </c:pt>
                <c:pt idx="95">
                  <c:v>1337062</c:v>
                </c:pt>
                <c:pt idx="96">
                  <c:v>1332422</c:v>
                </c:pt>
                <c:pt idx="97">
                  <c:v>1317290</c:v>
                </c:pt>
                <c:pt idx="98">
                  <c:v>1303640</c:v>
                </c:pt>
                <c:pt idx="99">
                  <c:v>1298102</c:v>
                </c:pt>
                <c:pt idx="100">
                  <c:v>1296623</c:v>
                </c:pt>
                <c:pt idx="101">
                  <c:v>1295715</c:v>
                </c:pt>
                <c:pt idx="102">
                  <c:v>1258314</c:v>
                </c:pt>
                <c:pt idx="103">
                  <c:v>1244843</c:v>
                </c:pt>
                <c:pt idx="104">
                  <c:v>1232080</c:v>
                </c:pt>
                <c:pt idx="105">
                  <c:v>1231130</c:v>
                </c:pt>
                <c:pt idx="106">
                  <c:v>1197141</c:v>
                </c:pt>
                <c:pt idx="107">
                  <c:v>1193045</c:v>
                </c:pt>
                <c:pt idx="108">
                  <c:v>1188272</c:v>
                </c:pt>
                <c:pt idx="109">
                  <c:v>1185525</c:v>
                </c:pt>
                <c:pt idx="110">
                  <c:v>1178934</c:v>
                </c:pt>
                <c:pt idx="111">
                  <c:v>1172805</c:v>
                </c:pt>
                <c:pt idx="112">
                  <c:v>1166246</c:v>
                </c:pt>
                <c:pt idx="113">
                  <c:v>1164524</c:v>
                </c:pt>
                <c:pt idx="114">
                  <c:v>1160841</c:v>
                </c:pt>
                <c:pt idx="115">
                  <c:v>1148964</c:v>
                </c:pt>
                <c:pt idx="116">
                  <c:v>1147719</c:v>
                </c:pt>
                <c:pt idx="117">
                  <c:v>1138639</c:v>
                </c:pt>
                <c:pt idx="118">
                  <c:v>1131240</c:v>
                </c:pt>
                <c:pt idx="119">
                  <c:v>1124039</c:v>
                </c:pt>
                <c:pt idx="120">
                  <c:v>1096486</c:v>
                </c:pt>
                <c:pt idx="121">
                  <c:v>1072714</c:v>
                </c:pt>
                <c:pt idx="122">
                  <c:v>1066543</c:v>
                </c:pt>
                <c:pt idx="123">
                  <c:v>1066072</c:v>
                </c:pt>
                <c:pt idx="124">
                  <c:v>1058240</c:v>
                </c:pt>
                <c:pt idx="125">
                  <c:v>1056160</c:v>
                </c:pt>
                <c:pt idx="126">
                  <c:v>1054429</c:v>
                </c:pt>
                <c:pt idx="127">
                  <c:v>1053074</c:v>
                </c:pt>
                <c:pt idx="128">
                  <c:v>1052713</c:v>
                </c:pt>
                <c:pt idx="129">
                  <c:v>1050798</c:v>
                </c:pt>
                <c:pt idx="130">
                  <c:v>1048268</c:v>
                </c:pt>
                <c:pt idx="131">
                  <c:v>1047338</c:v>
                </c:pt>
                <c:pt idx="132">
                  <c:v>1047052</c:v>
                </c:pt>
                <c:pt idx="133">
                  <c:v>1044466</c:v>
                </c:pt>
                <c:pt idx="134">
                  <c:v>1028370</c:v>
                </c:pt>
                <c:pt idx="135">
                  <c:v>1022639</c:v>
                </c:pt>
                <c:pt idx="136">
                  <c:v>1022408</c:v>
                </c:pt>
                <c:pt idx="137">
                  <c:v>1020502</c:v>
                </c:pt>
                <c:pt idx="138">
                  <c:v>1015860</c:v>
                </c:pt>
                <c:pt idx="139">
                  <c:v>1014509</c:v>
                </c:pt>
                <c:pt idx="140">
                  <c:v>1012621</c:v>
                </c:pt>
                <c:pt idx="141">
                  <c:v>1011145</c:v>
                </c:pt>
                <c:pt idx="142">
                  <c:v>1007007</c:v>
                </c:pt>
                <c:pt idx="143">
                  <c:v>1005091</c:v>
                </c:pt>
                <c:pt idx="144">
                  <c:v>1003447</c:v>
                </c:pt>
                <c:pt idx="145">
                  <c:v>1000705</c:v>
                </c:pt>
                <c:pt idx="146">
                  <c:v>999836</c:v>
                </c:pt>
                <c:pt idx="147">
                  <c:v>1803</c:v>
                </c:pt>
                <c:pt idx="148">
                  <c:v>267</c:v>
                </c:pt>
                <c:pt idx="149">
                  <c:v>170</c:v>
                </c:pt>
                <c:pt idx="150">
                  <c:v>134</c:v>
                </c:pt>
                <c:pt idx="151">
                  <c:v>97</c:v>
                </c:pt>
                <c:pt idx="152">
                  <c:v>89</c:v>
                </c:pt>
                <c:pt idx="153">
                  <c:v>83</c:v>
                </c:pt>
                <c:pt idx="154">
                  <c:v>58</c:v>
                </c:pt>
              </c:numCache>
            </c:numRef>
          </c:yVal>
          <c:smooth val="0"/>
          <c:extLst>
            <c:ext xmlns:c16="http://schemas.microsoft.com/office/drawing/2014/chart" uri="{C3380CC4-5D6E-409C-BE32-E72D297353CC}">
              <c16:uniqueId val="{00000000-D0CA-4371-B79E-758525E4CCA2}"/>
            </c:ext>
          </c:extLst>
        </c:ser>
        <c:ser>
          <c:idx val="3"/>
          <c:order val="3"/>
          <c:tx>
            <c:strRef>
              <c:f>IndependentStudy!$Q$1</c:f>
              <c:strCache>
                <c:ptCount val="1"/>
                <c:pt idx="0">
                  <c:v>condition_occurrence</c:v>
                </c:pt>
              </c:strCache>
            </c:strRef>
          </c:tx>
          <c:spPr>
            <a:ln w="25400" cap="rnd">
              <a:noFill/>
              <a:round/>
            </a:ln>
            <a:effectLst/>
          </c:spPr>
          <c:marker>
            <c:symbol val="circle"/>
            <c:size val="5"/>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a:solidFill>
                  <a:schemeClr val="accent1">
                    <a:lumMod val="60000"/>
                  </a:schemeClr>
                </a:solidFill>
                <a:round/>
              </a:ln>
              <a:effectLst/>
            </c:spPr>
          </c:marker>
          <c:yVal>
            <c:numRef>
              <c:f>IndependentStudy!$R$3:$R$157</c:f>
              <c:numCache>
                <c:formatCode>General</c:formatCode>
                <c:ptCount val="155"/>
                <c:pt idx="0">
                  <c:v>70619935</c:v>
                </c:pt>
                <c:pt idx="1">
                  <c:v>28110968</c:v>
                </c:pt>
                <c:pt idx="2">
                  <c:v>24702237</c:v>
                </c:pt>
                <c:pt idx="3">
                  <c:v>23109431</c:v>
                </c:pt>
                <c:pt idx="4">
                  <c:v>20111923</c:v>
                </c:pt>
                <c:pt idx="5">
                  <c:v>19564177</c:v>
                </c:pt>
                <c:pt idx="6">
                  <c:v>17866599</c:v>
                </c:pt>
                <c:pt idx="7">
                  <c:v>17657820</c:v>
                </c:pt>
                <c:pt idx="8">
                  <c:v>17621129</c:v>
                </c:pt>
                <c:pt idx="9">
                  <c:v>15300154</c:v>
                </c:pt>
                <c:pt idx="10">
                  <c:v>14816020</c:v>
                </c:pt>
                <c:pt idx="11">
                  <c:v>14637352</c:v>
                </c:pt>
                <c:pt idx="12">
                  <c:v>14426076</c:v>
                </c:pt>
                <c:pt idx="13">
                  <c:v>12076129</c:v>
                </c:pt>
                <c:pt idx="14">
                  <c:v>11643181</c:v>
                </c:pt>
                <c:pt idx="15">
                  <c:v>11322598</c:v>
                </c:pt>
                <c:pt idx="16">
                  <c:v>11102717</c:v>
                </c:pt>
                <c:pt idx="17">
                  <c:v>11067760</c:v>
                </c:pt>
                <c:pt idx="18">
                  <c:v>10908030</c:v>
                </c:pt>
                <c:pt idx="19">
                  <c:v>10701148</c:v>
                </c:pt>
                <c:pt idx="20">
                  <c:v>10644227</c:v>
                </c:pt>
                <c:pt idx="21">
                  <c:v>10560622</c:v>
                </c:pt>
                <c:pt idx="22">
                  <c:v>10399949</c:v>
                </c:pt>
                <c:pt idx="23">
                  <c:v>10016008</c:v>
                </c:pt>
                <c:pt idx="24">
                  <c:v>9686039</c:v>
                </c:pt>
                <c:pt idx="25">
                  <c:v>9430172</c:v>
                </c:pt>
                <c:pt idx="26">
                  <c:v>9358215</c:v>
                </c:pt>
                <c:pt idx="27">
                  <c:v>9203131</c:v>
                </c:pt>
                <c:pt idx="28">
                  <c:v>9005680</c:v>
                </c:pt>
                <c:pt idx="29">
                  <c:v>8969766</c:v>
                </c:pt>
                <c:pt idx="30">
                  <c:v>8584584</c:v>
                </c:pt>
                <c:pt idx="31">
                  <c:v>8576299</c:v>
                </c:pt>
                <c:pt idx="32">
                  <c:v>8486158</c:v>
                </c:pt>
                <c:pt idx="33">
                  <c:v>8468178</c:v>
                </c:pt>
                <c:pt idx="34">
                  <c:v>8253212</c:v>
                </c:pt>
                <c:pt idx="35">
                  <c:v>8197620</c:v>
                </c:pt>
                <c:pt idx="36">
                  <c:v>8122592</c:v>
                </c:pt>
                <c:pt idx="37">
                  <c:v>7843941</c:v>
                </c:pt>
                <c:pt idx="38">
                  <c:v>7761805</c:v>
                </c:pt>
                <c:pt idx="39">
                  <c:v>443597</c:v>
                </c:pt>
                <c:pt idx="40">
                  <c:v>4282096</c:v>
                </c:pt>
                <c:pt idx="41">
                  <c:v>193782</c:v>
                </c:pt>
                <c:pt idx="42">
                  <c:v>42539502</c:v>
                </c:pt>
                <c:pt idx="43">
                  <c:v>444094</c:v>
                </c:pt>
                <c:pt idx="44">
                  <c:v>378253</c:v>
                </c:pt>
                <c:pt idx="45">
                  <c:v>197320</c:v>
                </c:pt>
                <c:pt idx="46">
                  <c:v>25297</c:v>
                </c:pt>
                <c:pt idx="47">
                  <c:v>6922118</c:v>
                </c:pt>
                <c:pt idx="48">
                  <c:v>6916620</c:v>
                </c:pt>
                <c:pt idx="49">
                  <c:v>6907855</c:v>
                </c:pt>
                <c:pt idx="50">
                  <c:v>6840006</c:v>
                </c:pt>
                <c:pt idx="51">
                  <c:v>6775593</c:v>
                </c:pt>
                <c:pt idx="52">
                  <c:v>6736683</c:v>
                </c:pt>
                <c:pt idx="53">
                  <c:v>6589797</c:v>
                </c:pt>
                <c:pt idx="54">
                  <c:v>6567609</c:v>
                </c:pt>
                <c:pt idx="55">
                  <c:v>6344393</c:v>
                </c:pt>
                <c:pt idx="56">
                  <c:v>5718836</c:v>
                </c:pt>
                <c:pt idx="57">
                  <c:v>5460024</c:v>
                </c:pt>
                <c:pt idx="58">
                  <c:v>5419063</c:v>
                </c:pt>
                <c:pt idx="59">
                  <c:v>5315722</c:v>
                </c:pt>
                <c:pt idx="60">
                  <c:v>5201965</c:v>
                </c:pt>
                <c:pt idx="61">
                  <c:v>5166454</c:v>
                </c:pt>
                <c:pt idx="62">
                  <c:v>5072906</c:v>
                </c:pt>
                <c:pt idx="63">
                  <c:v>5062920</c:v>
                </c:pt>
                <c:pt idx="64">
                  <c:v>4994648</c:v>
                </c:pt>
                <c:pt idx="65">
                  <c:v>4992718</c:v>
                </c:pt>
                <c:pt idx="66">
                  <c:v>4963084</c:v>
                </c:pt>
                <c:pt idx="67">
                  <c:v>4920209</c:v>
                </c:pt>
                <c:pt idx="68">
                  <c:v>4919328</c:v>
                </c:pt>
                <c:pt idx="69">
                  <c:v>4912102</c:v>
                </c:pt>
                <c:pt idx="70">
                  <c:v>4889158</c:v>
                </c:pt>
                <c:pt idx="71">
                  <c:v>4855162</c:v>
                </c:pt>
                <c:pt idx="72">
                  <c:v>4845465</c:v>
                </c:pt>
                <c:pt idx="73">
                  <c:v>4787684</c:v>
                </c:pt>
                <c:pt idx="74">
                  <c:v>4696391</c:v>
                </c:pt>
                <c:pt idx="75">
                  <c:v>4570240</c:v>
                </c:pt>
                <c:pt idx="76">
                  <c:v>4520783</c:v>
                </c:pt>
                <c:pt idx="77">
                  <c:v>4497386</c:v>
                </c:pt>
                <c:pt idx="78">
                  <c:v>4450816</c:v>
                </c:pt>
                <c:pt idx="79">
                  <c:v>4401848</c:v>
                </c:pt>
                <c:pt idx="80">
                  <c:v>4370783</c:v>
                </c:pt>
                <c:pt idx="81">
                  <c:v>4367853</c:v>
                </c:pt>
                <c:pt idx="82">
                  <c:v>4329004</c:v>
                </c:pt>
                <c:pt idx="83">
                  <c:v>4328836</c:v>
                </c:pt>
                <c:pt idx="84">
                  <c:v>4327898</c:v>
                </c:pt>
                <c:pt idx="85">
                  <c:v>4234361</c:v>
                </c:pt>
                <c:pt idx="86">
                  <c:v>4195032</c:v>
                </c:pt>
                <c:pt idx="87">
                  <c:v>4156640</c:v>
                </c:pt>
                <c:pt idx="88">
                  <c:v>4128602</c:v>
                </c:pt>
                <c:pt idx="89">
                  <c:v>4079370</c:v>
                </c:pt>
                <c:pt idx="90">
                  <c:v>3958013</c:v>
                </c:pt>
                <c:pt idx="91">
                  <c:v>3910931</c:v>
                </c:pt>
                <c:pt idx="92">
                  <c:v>3884429</c:v>
                </c:pt>
                <c:pt idx="93">
                  <c:v>3884087</c:v>
                </c:pt>
                <c:pt idx="94">
                  <c:v>3863524</c:v>
                </c:pt>
                <c:pt idx="95">
                  <c:v>3845688</c:v>
                </c:pt>
                <c:pt idx="96">
                  <c:v>3740934</c:v>
                </c:pt>
                <c:pt idx="97">
                  <c:v>3714998</c:v>
                </c:pt>
                <c:pt idx="98">
                  <c:v>3699821</c:v>
                </c:pt>
                <c:pt idx="99">
                  <c:v>3671437</c:v>
                </c:pt>
                <c:pt idx="100">
                  <c:v>3655192</c:v>
                </c:pt>
                <c:pt idx="101">
                  <c:v>3640575</c:v>
                </c:pt>
                <c:pt idx="102">
                  <c:v>3617228</c:v>
                </c:pt>
                <c:pt idx="103">
                  <c:v>3510675</c:v>
                </c:pt>
                <c:pt idx="104">
                  <c:v>3492572</c:v>
                </c:pt>
                <c:pt idx="105">
                  <c:v>3471995</c:v>
                </c:pt>
                <c:pt idx="106">
                  <c:v>3458548</c:v>
                </c:pt>
                <c:pt idx="107">
                  <c:v>3458145</c:v>
                </c:pt>
                <c:pt idx="108">
                  <c:v>3444634</c:v>
                </c:pt>
                <c:pt idx="109">
                  <c:v>3430309</c:v>
                </c:pt>
                <c:pt idx="110">
                  <c:v>3414944</c:v>
                </c:pt>
                <c:pt idx="111">
                  <c:v>3382534</c:v>
                </c:pt>
                <c:pt idx="112">
                  <c:v>3337639</c:v>
                </c:pt>
                <c:pt idx="113">
                  <c:v>3334559</c:v>
                </c:pt>
                <c:pt idx="114">
                  <c:v>3319489</c:v>
                </c:pt>
                <c:pt idx="115">
                  <c:v>3293816</c:v>
                </c:pt>
                <c:pt idx="116">
                  <c:v>3251528</c:v>
                </c:pt>
                <c:pt idx="117">
                  <c:v>3206068</c:v>
                </c:pt>
                <c:pt idx="118">
                  <c:v>3196698</c:v>
                </c:pt>
                <c:pt idx="119">
                  <c:v>3175563</c:v>
                </c:pt>
                <c:pt idx="120">
                  <c:v>3117192</c:v>
                </c:pt>
                <c:pt idx="121">
                  <c:v>3112104</c:v>
                </c:pt>
                <c:pt idx="122">
                  <c:v>3102691</c:v>
                </c:pt>
                <c:pt idx="123">
                  <c:v>3056331</c:v>
                </c:pt>
                <c:pt idx="124">
                  <c:v>3049663</c:v>
                </c:pt>
                <c:pt idx="125">
                  <c:v>3047908</c:v>
                </c:pt>
                <c:pt idx="126">
                  <c:v>3045205</c:v>
                </c:pt>
                <c:pt idx="127">
                  <c:v>2996382</c:v>
                </c:pt>
                <c:pt idx="128">
                  <c:v>2994355</c:v>
                </c:pt>
                <c:pt idx="129">
                  <c:v>2984742</c:v>
                </c:pt>
                <c:pt idx="130">
                  <c:v>2981620</c:v>
                </c:pt>
                <c:pt idx="131">
                  <c:v>2960018</c:v>
                </c:pt>
                <c:pt idx="132">
                  <c:v>2955694</c:v>
                </c:pt>
                <c:pt idx="133">
                  <c:v>2928783</c:v>
                </c:pt>
                <c:pt idx="134">
                  <c:v>2874583</c:v>
                </c:pt>
                <c:pt idx="135">
                  <c:v>2846455</c:v>
                </c:pt>
                <c:pt idx="136">
                  <c:v>2831322</c:v>
                </c:pt>
                <c:pt idx="137">
                  <c:v>2813437</c:v>
                </c:pt>
                <c:pt idx="138">
                  <c:v>2805432</c:v>
                </c:pt>
                <c:pt idx="139">
                  <c:v>2776253</c:v>
                </c:pt>
                <c:pt idx="140">
                  <c:v>2740488</c:v>
                </c:pt>
                <c:pt idx="141">
                  <c:v>2737974</c:v>
                </c:pt>
                <c:pt idx="142">
                  <c:v>2718307</c:v>
                </c:pt>
                <c:pt idx="143">
                  <c:v>2710539</c:v>
                </c:pt>
                <c:pt idx="144">
                  <c:v>2708293</c:v>
                </c:pt>
                <c:pt idx="145">
                  <c:v>2699360</c:v>
                </c:pt>
                <c:pt idx="146">
                  <c:v>2690139</c:v>
                </c:pt>
                <c:pt idx="147">
                  <c:v>2660131</c:v>
                </c:pt>
                <c:pt idx="148">
                  <c:v>2645496</c:v>
                </c:pt>
                <c:pt idx="149">
                  <c:v>2610873</c:v>
                </c:pt>
                <c:pt idx="150">
                  <c:v>2599904</c:v>
                </c:pt>
                <c:pt idx="151">
                  <c:v>2598372</c:v>
                </c:pt>
                <c:pt idx="152">
                  <c:v>2595688</c:v>
                </c:pt>
                <c:pt idx="153">
                  <c:v>2592648</c:v>
                </c:pt>
                <c:pt idx="154">
                  <c:v>2591923</c:v>
                </c:pt>
              </c:numCache>
            </c:numRef>
          </c:yVal>
          <c:smooth val="0"/>
          <c:extLst>
            <c:ext xmlns:c16="http://schemas.microsoft.com/office/drawing/2014/chart" uri="{C3380CC4-5D6E-409C-BE32-E72D297353CC}">
              <c16:uniqueId val="{00000001-D0CA-4371-B79E-758525E4CCA2}"/>
            </c:ext>
          </c:extLst>
        </c:ser>
        <c:ser>
          <c:idx val="5"/>
          <c:order val="5"/>
          <c:tx>
            <c:strRef>
              <c:f>IndependentStudy!$S$1</c:f>
              <c:strCache>
                <c:ptCount val="1"/>
                <c:pt idx="0">
                  <c:v>drug_exposure</c:v>
                </c:pt>
              </c:strCache>
            </c:strRef>
          </c:tx>
          <c:spPr>
            <a:ln w="25400" cap="rnd">
              <a:noFill/>
              <a:round/>
            </a:ln>
            <a:effectLst/>
          </c:spPr>
          <c:marker>
            <c:symbol val="circle"/>
            <c:size val="5"/>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w="9525">
                <a:solidFill>
                  <a:schemeClr val="accent5">
                    <a:lumMod val="60000"/>
                  </a:schemeClr>
                </a:solidFill>
                <a:round/>
              </a:ln>
              <a:effectLst/>
            </c:spPr>
          </c:marker>
          <c:yVal>
            <c:numRef>
              <c:f>IndependentStudy!$T$3:$T$157</c:f>
              <c:numCache>
                <c:formatCode>General</c:formatCode>
                <c:ptCount val="155"/>
                <c:pt idx="0">
                  <c:v>88425153</c:v>
                </c:pt>
                <c:pt idx="1">
                  <c:v>76894995</c:v>
                </c:pt>
                <c:pt idx="2">
                  <c:v>43722071</c:v>
                </c:pt>
                <c:pt idx="3">
                  <c:v>39829531</c:v>
                </c:pt>
                <c:pt idx="4">
                  <c:v>30961285</c:v>
                </c:pt>
                <c:pt idx="5">
                  <c:v>28075266</c:v>
                </c:pt>
                <c:pt idx="6">
                  <c:v>26179276</c:v>
                </c:pt>
                <c:pt idx="7">
                  <c:v>24430977</c:v>
                </c:pt>
                <c:pt idx="8">
                  <c:v>20461407</c:v>
                </c:pt>
                <c:pt idx="9">
                  <c:v>18949403</c:v>
                </c:pt>
                <c:pt idx="10">
                  <c:v>18868533</c:v>
                </c:pt>
                <c:pt idx="11">
                  <c:v>17979884</c:v>
                </c:pt>
                <c:pt idx="12">
                  <c:v>17825996</c:v>
                </c:pt>
                <c:pt idx="13">
                  <c:v>16983130</c:v>
                </c:pt>
                <c:pt idx="14">
                  <c:v>15754152</c:v>
                </c:pt>
                <c:pt idx="15">
                  <c:v>15689500</c:v>
                </c:pt>
                <c:pt idx="16">
                  <c:v>15488365</c:v>
                </c:pt>
                <c:pt idx="17">
                  <c:v>14889422</c:v>
                </c:pt>
                <c:pt idx="18">
                  <c:v>14695539</c:v>
                </c:pt>
                <c:pt idx="19">
                  <c:v>13738080</c:v>
                </c:pt>
                <c:pt idx="20">
                  <c:v>13364417</c:v>
                </c:pt>
                <c:pt idx="21">
                  <c:v>13206476</c:v>
                </c:pt>
                <c:pt idx="22">
                  <c:v>12670583</c:v>
                </c:pt>
                <c:pt idx="23">
                  <c:v>12309983</c:v>
                </c:pt>
                <c:pt idx="24">
                  <c:v>12129749</c:v>
                </c:pt>
                <c:pt idx="25">
                  <c:v>12065592</c:v>
                </c:pt>
                <c:pt idx="26">
                  <c:v>11980779</c:v>
                </c:pt>
                <c:pt idx="27">
                  <c:v>11851514</c:v>
                </c:pt>
                <c:pt idx="28">
                  <c:v>11684447</c:v>
                </c:pt>
                <c:pt idx="29">
                  <c:v>11563394</c:v>
                </c:pt>
                <c:pt idx="30">
                  <c:v>11479464</c:v>
                </c:pt>
                <c:pt idx="31">
                  <c:v>11298290</c:v>
                </c:pt>
                <c:pt idx="32">
                  <c:v>11258141</c:v>
                </c:pt>
                <c:pt idx="33">
                  <c:v>11136546</c:v>
                </c:pt>
                <c:pt idx="34">
                  <c:v>9934735</c:v>
                </c:pt>
                <c:pt idx="35">
                  <c:v>9890933</c:v>
                </c:pt>
                <c:pt idx="36">
                  <c:v>9770731</c:v>
                </c:pt>
                <c:pt idx="37">
                  <c:v>9319926</c:v>
                </c:pt>
                <c:pt idx="38">
                  <c:v>9265509</c:v>
                </c:pt>
                <c:pt idx="39">
                  <c:v>40221386</c:v>
                </c:pt>
                <c:pt idx="40">
                  <c:v>36250141</c:v>
                </c:pt>
                <c:pt idx="41">
                  <c:v>40162515</c:v>
                </c:pt>
                <c:pt idx="42">
                  <c:v>40240688</c:v>
                </c:pt>
                <c:pt idx="43">
                  <c:v>956874</c:v>
                </c:pt>
                <c:pt idx="44">
                  <c:v>1110410</c:v>
                </c:pt>
                <c:pt idx="45">
                  <c:v>708298</c:v>
                </c:pt>
                <c:pt idx="46">
                  <c:v>40221384</c:v>
                </c:pt>
                <c:pt idx="47">
                  <c:v>8455288</c:v>
                </c:pt>
                <c:pt idx="48">
                  <c:v>8343740</c:v>
                </c:pt>
                <c:pt idx="49">
                  <c:v>8181276</c:v>
                </c:pt>
                <c:pt idx="50">
                  <c:v>7872179</c:v>
                </c:pt>
                <c:pt idx="51">
                  <c:v>7862277</c:v>
                </c:pt>
                <c:pt idx="52">
                  <c:v>7807470</c:v>
                </c:pt>
                <c:pt idx="53">
                  <c:v>7795328</c:v>
                </c:pt>
                <c:pt idx="54">
                  <c:v>7733953</c:v>
                </c:pt>
                <c:pt idx="55">
                  <c:v>7633332</c:v>
                </c:pt>
                <c:pt idx="56">
                  <c:v>7559302</c:v>
                </c:pt>
                <c:pt idx="57">
                  <c:v>7553811</c:v>
                </c:pt>
                <c:pt idx="58">
                  <c:v>7424264</c:v>
                </c:pt>
                <c:pt idx="59">
                  <c:v>7325833</c:v>
                </c:pt>
                <c:pt idx="60">
                  <c:v>7322561</c:v>
                </c:pt>
                <c:pt idx="61">
                  <c:v>7156657</c:v>
                </c:pt>
                <c:pt idx="62">
                  <c:v>7091129</c:v>
                </c:pt>
                <c:pt idx="63">
                  <c:v>7018233</c:v>
                </c:pt>
                <c:pt idx="64">
                  <c:v>6984954</c:v>
                </c:pt>
                <c:pt idx="65">
                  <c:v>6894629</c:v>
                </c:pt>
                <c:pt idx="66">
                  <c:v>6841385</c:v>
                </c:pt>
                <c:pt idx="67">
                  <c:v>6813637</c:v>
                </c:pt>
                <c:pt idx="68">
                  <c:v>6707577</c:v>
                </c:pt>
                <c:pt idx="69">
                  <c:v>6664025</c:v>
                </c:pt>
                <c:pt idx="70">
                  <c:v>6656889</c:v>
                </c:pt>
                <c:pt idx="71">
                  <c:v>6591761</c:v>
                </c:pt>
                <c:pt idx="72">
                  <c:v>6580625</c:v>
                </c:pt>
                <c:pt idx="73">
                  <c:v>6519416</c:v>
                </c:pt>
                <c:pt idx="74">
                  <c:v>6488220</c:v>
                </c:pt>
                <c:pt idx="75">
                  <c:v>6456639</c:v>
                </c:pt>
                <c:pt idx="76">
                  <c:v>6320688</c:v>
                </c:pt>
                <c:pt idx="77">
                  <c:v>6264688</c:v>
                </c:pt>
                <c:pt idx="78">
                  <c:v>6238246</c:v>
                </c:pt>
                <c:pt idx="79">
                  <c:v>6210433</c:v>
                </c:pt>
                <c:pt idx="80">
                  <c:v>6100932</c:v>
                </c:pt>
                <c:pt idx="81">
                  <c:v>6002944</c:v>
                </c:pt>
                <c:pt idx="82">
                  <c:v>6000335</c:v>
                </c:pt>
                <c:pt idx="83">
                  <c:v>5968556</c:v>
                </c:pt>
                <c:pt idx="84">
                  <c:v>5926535</c:v>
                </c:pt>
                <c:pt idx="85">
                  <c:v>5885238</c:v>
                </c:pt>
                <c:pt idx="86">
                  <c:v>5876056</c:v>
                </c:pt>
                <c:pt idx="87">
                  <c:v>5844047</c:v>
                </c:pt>
                <c:pt idx="88">
                  <c:v>5779691</c:v>
                </c:pt>
                <c:pt idx="89">
                  <c:v>5732578</c:v>
                </c:pt>
                <c:pt idx="90">
                  <c:v>5723416</c:v>
                </c:pt>
                <c:pt idx="91">
                  <c:v>5708202</c:v>
                </c:pt>
                <c:pt idx="92">
                  <c:v>5693474</c:v>
                </c:pt>
                <c:pt idx="93">
                  <c:v>5690626</c:v>
                </c:pt>
                <c:pt idx="94">
                  <c:v>5627596</c:v>
                </c:pt>
                <c:pt idx="95">
                  <c:v>5622117</c:v>
                </c:pt>
                <c:pt idx="96">
                  <c:v>5544553</c:v>
                </c:pt>
                <c:pt idx="97">
                  <c:v>5527114</c:v>
                </c:pt>
                <c:pt idx="98">
                  <c:v>5509697</c:v>
                </c:pt>
                <c:pt idx="99">
                  <c:v>5379727</c:v>
                </c:pt>
                <c:pt idx="100">
                  <c:v>5332142</c:v>
                </c:pt>
                <c:pt idx="101">
                  <c:v>5328871</c:v>
                </c:pt>
                <c:pt idx="102">
                  <c:v>5223784</c:v>
                </c:pt>
                <c:pt idx="103">
                  <c:v>5188520</c:v>
                </c:pt>
                <c:pt idx="104">
                  <c:v>5183254</c:v>
                </c:pt>
                <c:pt idx="105">
                  <c:v>5179723</c:v>
                </c:pt>
                <c:pt idx="106">
                  <c:v>5166820</c:v>
                </c:pt>
                <c:pt idx="107">
                  <c:v>5056442</c:v>
                </c:pt>
                <c:pt idx="108">
                  <c:v>5047686</c:v>
                </c:pt>
                <c:pt idx="109">
                  <c:v>4978317</c:v>
                </c:pt>
                <c:pt idx="110">
                  <c:v>4939726</c:v>
                </c:pt>
                <c:pt idx="111">
                  <c:v>4929020</c:v>
                </c:pt>
                <c:pt idx="112">
                  <c:v>4919709</c:v>
                </c:pt>
                <c:pt idx="113">
                  <c:v>4917857</c:v>
                </c:pt>
                <c:pt idx="114">
                  <c:v>4815903</c:v>
                </c:pt>
                <c:pt idx="115">
                  <c:v>4784957</c:v>
                </c:pt>
                <c:pt idx="116">
                  <c:v>4771369</c:v>
                </c:pt>
                <c:pt idx="117">
                  <c:v>4629047</c:v>
                </c:pt>
                <c:pt idx="118">
                  <c:v>4617133</c:v>
                </c:pt>
                <c:pt idx="119">
                  <c:v>4581547</c:v>
                </c:pt>
                <c:pt idx="120">
                  <c:v>4539028</c:v>
                </c:pt>
                <c:pt idx="121">
                  <c:v>4536241</c:v>
                </c:pt>
                <c:pt idx="122">
                  <c:v>4533871</c:v>
                </c:pt>
                <c:pt idx="123">
                  <c:v>4528741</c:v>
                </c:pt>
                <c:pt idx="124">
                  <c:v>4518067</c:v>
                </c:pt>
                <c:pt idx="125">
                  <c:v>4512765</c:v>
                </c:pt>
                <c:pt idx="126">
                  <c:v>4503539</c:v>
                </c:pt>
                <c:pt idx="127">
                  <c:v>4429031</c:v>
                </c:pt>
                <c:pt idx="128">
                  <c:v>4422856</c:v>
                </c:pt>
                <c:pt idx="129">
                  <c:v>4353595</c:v>
                </c:pt>
                <c:pt idx="130">
                  <c:v>4298033</c:v>
                </c:pt>
                <c:pt idx="131">
                  <c:v>4289031</c:v>
                </c:pt>
                <c:pt idx="132">
                  <c:v>4282457</c:v>
                </c:pt>
                <c:pt idx="133">
                  <c:v>4269168</c:v>
                </c:pt>
                <c:pt idx="134">
                  <c:v>4247237</c:v>
                </c:pt>
                <c:pt idx="135">
                  <c:v>4234353</c:v>
                </c:pt>
                <c:pt idx="136">
                  <c:v>4224570</c:v>
                </c:pt>
                <c:pt idx="137">
                  <c:v>4178085</c:v>
                </c:pt>
                <c:pt idx="138">
                  <c:v>4161991</c:v>
                </c:pt>
                <c:pt idx="139">
                  <c:v>4144125</c:v>
                </c:pt>
                <c:pt idx="140">
                  <c:v>4133645</c:v>
                </c:pt>
                <c:pt idx="141">
                  <c:v>4124507</c:v>
                </c:pt>
                <c:pt idx="142">
                  <c:v>4112466</c:v>
                </c:pt>
                <c:pt idx="143">
                  <c:v>4105932</c:v>
                </c:pt>
                <c:pt idx="144">
                  <c:v>4103146</c:v>
                </c:pt>
                <c:pt idx="145">
                  <c:v>4093184</c:v>
                </c:pt>
                <c:pt idx="146">
                  <c:v>4078822</c:v>
                </c:pt>
                <c:pt idx="147">
                  <c:v>4075163</c:v>
                </c:pt>
                <c:pt idx="148">
                  <c:v>4062138</c:v>
                </c:pt>
                <c:pt idx="149">
                  <c:v>4043215</c:v>
                </c:pt>
                <c:pt idx="150">
                  <c:v>4011001</c:v>
                </c:pt>
                <c:pt idx="151">
                  <c:v>4001966</c:v>
                </c:pt>
                <c:pt idx="152">
                  <c:v>3998587</c:v>
                </c:pt>
                <c:pt idx="153">
                  <c:v>3944755</c:v>
                </c:pt>
                <c:pt idx="154">
                  <c:v>3925775</c:v>
                </c:pt>
              </c:numCache>
            </c:numRef>
          </c:yVal>
          <c:smooth val="0"/>
          <c:extLst>
            <c:ext xmlns:c16="http://schemas.microsoft.com/office/drawing/2014/chart" uri="{C3380CC4-5D6E-409C-BE32-E72D297353CC}">
              <c16:uniqueId val="{00000002-D0CA-4371-B79E-758525E4CCA2}"/>
            </c:ext>
          </c:extLst>
        </c:ser>
        <c:ser>
          <c:idx val="7"/>
          <c:order val="7"/>
          <c:tx>
            <c:strRef>
              <c:f>IndependentStudy!$U$1</c:f>
              <c:strCache>
                <c:ptCount val="1"/>
                <c:pt idx="0">
                  <c:v>drug_era</c:v>
                </c:pt>
              </c:strCache>
            </c:strRef>
          </c:tx>
          <c:spPr>
            <a:ln w="25400" cap="rnd">
              <a:noFill/>
              <a:round/>
            </a:ln>
            <a:effectLst/>
          </c:spPr>
          <c:marker>
            <c:symbol val="circle"/>
            <c:size val="5"/>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w="9525">
                <a:solidFill>
                  <a:schemeClr val="accent3">
                    <a:lumMod val="80000"/>
                    <a:lumOff val="20000"/>
                  </a:schemeClr>
                </a:solidFill>
                <a:round/>
              </a:ln>
              <a:effectLst/>
            </c:spPr>
          </c:marker>
          <c:yVal>
            <c:numRef>
              <c:f>IndependentStudy!$V$3:$V$157</c:f>
              <c:numCache>
                <c:formatCode>General</c:formatCode>
                <c:ptCount val="155"/>
                <c:pt idx="0">
                  <c:v>24434379</c:v>
                </c:pt>
                <c:pt idx="1">
                  <c:v>19812102</c:v>
                </c:pt>
                <c:pt idx="2">
                  <c:v>18234904</c:v>
                </c:pt>
                <c:pt idx="3">
                  <c:v>17078870</c:v>
                </c:pt>
                <c:pt idx="4">
                  <c:v>15210646</c:v>
                </c:pt>
                <c:pt idx="5">
                  <c:v>13111393</c:v>
                </c:pt>
                <c:pt idx="6">
                  <c:v>12903146</c:v>
                </c:pt>
                <c:pt idx="7">
                  <c:v>11448205</c:v>
                </c:pt>
                <c:pt idx="8">
                  <c:v>10555480</c:v>
                </c:pt>
                <c:pt idx="9">
                  <c:v>10507253</c:v>
                </c:pt>
                <c:pt idx="10">
                  <c:v>9920471</c:v>
                </c:pt>
                <c:pt idx="11">
                  <c:v>9568763</c:v>
                </c:pt>
                <c:pt idx="12">
                  <c:v>9386607</c:v>
                </c:pt>
                <c:pt idx="13">
                  <c:v>8065130</c:v>
                </c:pt>
                <c:pt idx="14">
                  <c:v>7750776</c:v>
                </c:pt>
                <c:pt idx="15">
                  <c:v>7152123</c:v>
                </c:pt>
                <c:pt idx="16">
                  <c:v>6885290</c:v>
                </c:pt>
                <c:pt idx="17">
                  <c:v>6758147</c:v>
                </c:pt>
                <c:pt idx="18">
                  <c:v>6147096</c:v>
                </c:pt>
                <c:pt idx="19">
                  <c:v>6125741</c:v>
                </c:pt>
                <c:pt idx="20">
                  <c:v>5849750</c:v>
                </c:pt>
                <c:pt idx="21">
                  <c:v>5535297</c:v>
                </c:pt>
                <c:pt idx="22">
                  <c:v>5477445</c:v>
                </c:pt>
                <c:pt idx="23">
                  <c:v>5441933</c:v>
                </c:pt>
                <c:pt idx="24">
                  <c:v>5387049</c:v>
                </c:pt>
                <c:pt idx="25">
                  <c:v>5093898</c:v>
                </c:pt>
                <c:pt idx="26">
                  <c:v>5016976</c:v>
                </c:pt>
                <c:pt idx="27">
                  <c:v>5012041</c:v>
                </c:pt>
                <c:pt idx="28">
                  <c:v>5011877</c:v>
                </c:pt>
                <c:pt idx="29">
                  <c:v>4964331</c:v>
                </c:pt>
                <c:pt idx="30">
                  <c:v>4887637</c:v>
                </c:pt>
                <c:pt idx="31">
                  <c:v>4845358</c:v>
                </c:pt>
                <c:pt idx="32">
                  <c:v>4763276</c:v>
                </c:pt>
                <c:pt idx="33">
                  <c:v>4754182</c:v>
                </c:pt>
                <c:pt idx="34">
                  <c:v>4646522</c:v>
                </c:pt>
                <c:pt idx="35">
                  <c:v>4445652</c:v>
                </c:pt>
                <c:pt idx="36">
                  <c:v>4377839</c:v>
                </c:pt>
                <c:pt idx="37">
                  <c:v>4294182</c:v>
                </c:pt>
                <c:pt idx="38">
                  <c:v>4237665</c:v>
                </c:pt>
                <c:pt idx="39">
                  <c:v>1786621</c:v>
                </c:pt>
                <c:pt idx="40">
                  <c:v>1759842</c:v>
                </c:pt>
                <c:pt idx="41">
                  <c:v>1307046</c:v>
                </c:pt>
                <c:pt idx="42">
                  <c:v>956874</c:v>
                </c:pt>
                <c:pt idx="43">
                  <c:v>19093848</c:v>
                </c:pt>
                <c:pt idx="44">
                  <c:v>19095164</c:v>
                </c:pt>
                <c:pt idx="45">
                  <c:v>1506270</c:v>
                </c:pt>
                <c:pt idx="46">
                  <c:v>1705674</c:v>
                </c:pt>
                <c:pt idx="47">
                  <c:v>3587998</c:v>
                </c:pt>
                <c:pt idx="48">
                  <c:v>3500611</c:v>
                </c:pt>
                <c:pt idx="49">
                  <c:v>3437779</c:v>
                </c:pt>
                <c:pt idx="50">
                  <c:v>3358898</c:v>
                </c:pt>
                <c:pt idx="51">
                  <c:v>3281578</c:v>
                </c:pt>
                <c:pt idx="52">
                  <c:v>3142327</c:v>
                </c:pt>
                <c:pt idx="53">
                  <c:v>3117242</c:v>
                </c:pt>
                <c:pt idx="54">
                  <c:v>3116361</c:v>
                </c:pt>
                <c:pt idx="55">
                  <c:v>3089039</c:v>
                </c:pt>
                <c:pt idx="56">
                  <c:v>3082431</c:v>
                </c:pt>
                <c:pt idx="57">
                  <c:v>3051019</c:v>
                </c:pt>
                <c:pt idx="58">
                  <c:v>3043535</c:v>
                </c:pt>
                <c:pt idx="59">
                  <c:v>3025250</c:v>
                </c:pt>
                <c:pt idx="60">
                  <c:v>2972962</c:v>
                </c:pt>
                <c:pt idx="61">
                  <c:v>2969079</c:v>
                </c:pt>
                <c:pt idx="62">
                  <c:v>2886419</c:v>
                </c:pt>
                <c:pt idx="63">
                  <c:v>2882803</c:v>
                </c:pt>
                <c:pt idx="64">
                  <c:v>2869488</c:v>
                </c:pt>
                <c:pt idx="65">
                  <c:v>2826564</c:v>
                </c:pt>
                <c:pt idx="66">
                  <c:v>2785241</c:v>
                </c:pt>
                <c:pt idx="67">
                  <c:v>2762119</c:v>
                </c:pt>
                <c:pt idx="68">
                  <c:v>2734441</c:v>
                </c:pt>
                <c:pt idx="69">
                  <c:v>2731179</c:v>
                </c:pt>
                <c:pt idx="70">
                  <c:v>2730994</c:v>
                </c:pt>
                <c:pt idx="71">
                  <c:v>2679247</c:v>
                </c:pt>
                <c:pt idx="72">
                  <c:v>2671382</c:v>
                </c:pt>
                <c:pt idx="73">
                  <c:v>2624273</c:v>
                </c:pt>
                <c:pt idx="74">
                  <c:v>2618608</c:v>
                </c:pt>
                <c:pt idx="75">
                  <c:v>2602173</c:v>
                </c:pt>
                <c:pt idx="76">
                  <c:v>2574649</c:v>
                </c:pt>
                <c:pt idx="77">
                  <c:v>2548202</c:v>
                </c:pt>
                <c:pt idx="78">
                  <c:v>2547366</c:v>
                </c:pt>
                <c:pt idx="79">
                  <c:v>2493736</c:v>
                </c:pt>
                <c:pt idx="80">
                  <c:v>2481016</c:v>
                </c:pt>
                <c:pt idx="81">
                  <c:v>2463009</c:v>
                </c:pt>
                <c:pt idx="82">
                  <c:v>2450678</c:v>
                </c:pt>
                <c:pt idx="83">
                  <c:v>2433857</c:v>
                </c:pt>
                <c:pt idx="84">
                  <c:v>2420075</c:v>
                </c:pt>
                <c:pt idx="85">
                  <c:v>2406703</c:v>
                </c:pt>
                <c:pt idx="86">
                  <c:v>2394890</c:v>
                </c:pt>
                <c:pt idx="87">
                  <c:v>2355238</c:v>
                </c:pt>
                <c:pt idx="88">
                  <c:v>2343629</c:v>
                </c:pt>
                <c:pt idx="89">
                  <c:v>2339499</c:v>
                </c:pt>
                <c:pt idx="90">
                  <c:v>2283100</c:v>
                </c:pt>
                <c:pt idx="91">
                  <c:v>2265301</c:v>
                </c:pt>
                <c:pt idx="92">
                  <c:v>2237753</c:v>
                </c:pt>
                <c:pt idx="93">
                  <c:v>2212792</c:v>
                </c:pt>
                <c:pt idx="94">
                  <c:v>2195144</c:v>
                </c:pt>
                <c:pt idx="95">
                  <c:v>2130733</c:v>
                </c:pt>
                <c:pt idx="96">
                  <c:v>2108911</c:v>
                </c:pt>
                <c:pt idx="97">
                  <c:v>2074726</c:v>
                </c:pt>
                <c:pt idx="98">
                  <c:v>2051934</c:v>
                </c:pt>
                <c:pt idx="99">
                  <c:v>2029804</c:v>
                </c:pt>
                <c:pt idx="100">
                  <c:v>2021128</c:v>
                </c:pt>
                <c:pt idx="101">
                  <c:v>1996546</c:v>
                </c:pt>
                <c:pt idx="102">
                  <c:v>1979362</c:v>
                </c:pt>
                <c:pt idx="103">
                  <c:v>1946310</c:v>
                </c:pt>
                <c:pt idx="104">
                  <c:v>1925604</c:v>
                </c:pt>
                <c:pt idx="105">
                  <c:v>1915653</c:v>
                </c:pt>
                <c:pt idx="106">
                  <c:v>1900693</c:v>
                </c:pt>
                <c:pt idx="107">
                  <c:v>1898039</c:v>
                </c:pt>
                <c:pt idx="108">
                  <c:v>1888539</c:v>
                </c:pt>
                <c:pt idx="109">
                  <c:v>1872608</c:v>
                </c:pt>
                <c:pt idx="110">
                  <c:v>1869833</c:v>
                </c:pt>
                <c:pt idx="111">
                  <c:v>1862057</c:v>
                </c:pt>
                <c:pt idx="112">
                  <c:v>1856821</c:v>
                </c:pt>
                <c:pt idx="113">
                  <c:v>1853856</c:v>
                </c:pt>
                <c:pt idx="114">
                  <c:v>1799479</c:v>
                </c:pt>
                <c:pt idx="115">
                  <c:v>1792329</c:v>
                </c:pt>
                <c:pt idx="116">
                  <c:v>1787025</c:v>
                </c:pt>
                <c:pt idx="117">
                  <c:v>1784129</c:v>
                </c:pt>
                <c:pt idx="118">
                  <c:v>1779663</c:v>
                </c:pt>
                <c:pt idx="119">
                  <c:v>1773972</c:v>
                </c:pt>
                <c:pt idx="120">
                  <c:v>1752893</c:v>
                </c:pt>
                <c:pt idx="121">
                  <c:v>1746424</c:v>
                </c:pt>
                <c:pt idx="122">
                  <c:v>1736395</c:v>
                </c:pt>
                <c:pt idx="123">
                  <c:v>1731809</c:v>
                </c:pt>
                <c:pt idx="124">
                  <c:v>1720993</c:v>
                </c:pt>
                <c:pt idx="125">
                  <c:v>1715066</c:v>
                </c:pt>
                <c:pt idx="126">
                  <c:v>1708757</c:v>
                </c:pt>
                <c:pt idx="127">
                  <c:v>1705821</c:v>
                </c:pt>
                <c:pt idx="128">
                  <c:v>1647294</c:v>
                </c:pt>
                <c:pt idx="129">
                  <c:v>1645225</c:v>
                </c:pt>
                <c:pt idx="130">
                  <c:v>1641808</c:v>
                </c:pt>
                <c:pt idx="131">
                  <c:v>1615583</c:v>
                </c:pt>
                <c:pt idx="132">
                  <c:v>1594442</c:v>
                </c:pt>
                <c:pt idx="133">
                  <c:v>1587107</c:v>
                </c:pt>
                <c:pt idx="134">
                  <c:v>1570991</c:v>
                </c:pt>
                <c:pt idx="135">
                  <c:v>1555657</c:v>
                </c:pt>
                <c:pt idx="136">
                  <c:v>1555554</c:v>
                </c:pt>
                <c:pt idx="137">
                  <c:v>1548428</c:v>
                </c:pt>
                <c:pt idx="138">
                  <c:v>1547398</c:v>
                </c:pt>
                <c:pt idx="139">
                  <c:v>1541803</c:v>
                </c:pt>
                <c:pt idx="140">
                  <c:v>1536318</c:v>
                </c:pt>
                <c:pt idx="141">
                  <c:v>1533828</c:v>
                </c:pt>
                <c:pt idx="142">
                  <c:v>1527934</c:v>
                </c:pt>
                <c:pt idx="143">
                  <c:v>1511790</c:v>
                </c:pt>
                <c:pt idx="144">
                  <c:v>1511622</c:v>
                </c:pt>
                <c:pt idx="145">
                  <c:v>1497986</c:v>
                </c:pt>
                <c:pt idx="146">
                  <c:v>1486416</c:v>
                </c:pt>
                <c:pt idx="147">
                  <c:v>1485550</c:v>
                </c:pt>
                <c:pt idx="148">
                  <c:v>1469874</c:v>
                </c:pt>
                <c:pt idx="149">
                  <c:v>1465452</c:v>
                </c:pt>
                <c:pt idx="150">
                  <c:v>1462474</c:v>
                </c:pt>
                <c:pt idx="151">
                  <c:v>1455319</c:v>
                </c:pt>
                <c:pt idx="152">
                  <c:v>1447671</c:v>
                </c:pt>
                <c:pt idx="153">
                  <c:v>1446720</c:v>
                </c:pt>
                <c:pt idx="154">
                  <c:v>1426341</c:v>
                </c:pt>
              </c:numCache>
            </c:numRef>
          </c:yVal>
          <c:smooth val="0"/>
          <c:extLst>
            <c:ext xmlns:c16="http://schemas.microsoft.com/office/drawing/2014/chart" uri="{C3380CC4-5D6E-409C-BE32-E72D297353CC}">
              <c16:uniqueId val="{00000003-D0CA-4371-B79E-758525E4CCA2}"/>
            </c:ext>
          </c:extLst>
        </c:ser>
        <c:ser>
          <c:idx val="9"/>
          <c:order val="9"/>
          <c:tx>
            <c:strRef>
              <c:f>IndependentStudy!$W$1</c:f>
              <c:strCache>
                <c:ptCount val="1"/>
                <c:pt idx="0">
                  <c:v>observation</c:v>
                </c:pt>
              </c:strCache>
            </c:strRef>
          </c:tx>
          <c:spPr>
            <a:ln w="25400" cap="rnd">
              <a:noFill/>
              <a:round/>
            </a:ln>
            <a:effectLst/>
          </c:spPr>
          <c:marker>
            <c:symbol val="circle"/>
            <c:size val="5"/>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w="9525">
                <a:solidFill>
                  <a:schemeClr val="accent1">
                    <a:lumMod val="80000"/>
                  </a:schemeClr>
                </a:solidFill>
                <a:round/>
              </a:ln>
              <a:effectLst/>
            </c:spPr>
          </c:marker>
          <c:yVal>
            <c:numRef>
              <c:f>IndependentStudy!$X$3:$X$157</c:f>
              <c:numCache>
                <c:formatCode>General</c:formatCode>
                <c:ptCount val="155"/>
                <c:pt idx="0">
                  <c:v>165573659</c:v>
                </c:pt>
                <c:pt idx="1">
                  <c:v>77768949</c:v>
                </c:pt>
                <c:pt idx="2">
                  <c:v>77130778</c:v>
                </c:pt>
                <c:pt idx="3">
                  <c:v>54425938</c:v>
                </c:pt>
                <c:pt idx="4">
                  <c:v>32888727</c:v>
                </c:pt>
                <c:pt idx="5">
                  <c:v>30372900</c:v>
                </c:pt>
                <c:pt idx="6">
                  <c:v>23152348</c:v>
                </c:pt>
                <c:pt idx="7">
                  <c:v>22736286</c:v>
                </c:pt>
                <c:pt idx="8">
                  <c:v>22673591</c:v>
                </c:pt>
                <c:pt idx="9">
                  <c:v>21732970</c:v>
                </c:pt>
                <c:pt idx="10">
                  <c:v>20660607</c:v>
                </c:pt>
                <c:pt idx="11">
                  <c:v>19001076</c:v>
                </c:pt>
                <c:pt idx="12">
                  <c:v>18582412</c:v>
                </c:pt>
                <c:pt idx="13">
                  <c:v>18154643</c:v>
                </c:pt>
                <c:pt idx="14">
                  <c:v>16747112</c:v>
                </c:pt>
                <c:pt idx="15">
                  <c:v>15545121</c:v>
                </c:pt>
                <c:pt idx="16">
                  <c:v>13939010</c:v>
                </c:pt>
                <c:pt idx="17">
                  <c:v>11954687</c:v>
                </c:pt>
                <c:pt idx="18">
                  <c:v>11771301</c:v>
                </c:pt>
                <c:pt idx="19">
                  <c:v>11423615</c:v>
                </c:pt>
                <c:pt idx="20">
                  <c:v>10950075</c:v>
                </c:pt>
                <c:pt idx="21">
                  <c:v>10519944</c:v>
                </c:pt>
                <c:pt idx="22">
                  <c:v>9868986</c:v>
                </c:pt>
                <c:pt idx="23">
                  <c:v>9797388</c:v>
                </c:pt>
                <c:pt idx="24">
                  <c:v>9186497</c:v>
                </c:pt>
                <c:pt idx="25">
                  <c:v>8875235</c:v>
                </c:pt>
                <c:pt idx="26">
                  <c:v>8853697</c:v>
                </c:pt>
                <c:pt idx="27">
                  <c:v>8737307</c:v>
                </c:pt>
                <c:pt idx="28">
                  <c:v>8228782</c:v>
                </c:pt>
                <c:pt idx="29">
                  <c:v>8121564</c:v>
                </c:pt>
                <c:pt idx="30">
                  <c:v>7904817</c:v>
                </c:pt>
                <c:pt idx="31">
                  <c:v>7648976</c:v>
                </c:pt>
                <c:pt idx="32">
                  <c:v>7569342</c:v>
                </c:pt>
                <c:pt idx="33">
                  <c:v>7436871</c:v>
                </c:pt>
                <c:pt idx="34">
                  <c:v>7405984</c:v>
                </c:pt>
                <c:pt idx="35">
                  <c:v>7156366</c:v>
                </c:pt>
                <c:pt idx="36">
                  <c:v>6645195</c:v>
                </c:pt>
                <c:pt idx="37">
                  <c:v>6628646</c:v>
                </c:pt>
                <c:pt idx="38">
                  <c:v>6477077</c:v>
                </c:pt>
                <c:pt idx="39">
                  <c:v>4256640</c:v>
                </c:pt>
                <c:pt idx="40">
                  <c:v>36717001</c:v>
                </c:pt>
                <c:pt idx="41">
                  <c:v>4276526</c:v>
                </c:pt>
                <c:pt idx="42">
                  <c:v>40760338</c:v>
                </c:pt>
                <c:pt idx="43">
                  <c:v>3001048</c:v>
                </c:pt>
                <c:pt idx="44">
                  <c:v>3019204</c:v>
                </c:pt>
                <c:pt idx="45">
                  <c:v>4093836</c:v>
                </c:pt>
                <c:pt idx="46">
                  <c:v>4307376</c:v>
                </c:pt>
                <c:pt idx="47">
                  <c:v>5092979</c:v>
                </c:pt>
                <c:pt idx="48">
                  <c:v>5037825</c:v>
                </c:pt>
                <c:pt idx="49">
                  <c:v>4890434</c:v>
                </c:pt>
                <c:pt idx="50">
                  <c:v>4758432</c:v>
                </c:pt>
                <c:pt idx="51">
                  <c:v>4509993</c:v>
                </c:pt>
                <c:pt idx="52">
                  <c:v>4454638</c:v>
                </c:pt>
                <c:pt idx="53">
                  <c:v>4447778</c:v>
                </c:pt>
                <c:pt idx="54">
                  <c:v>4293081</c:v>
                </c:pt>
                <c:pt idx="55">
                  <c:v>4285567</c:v>
                </c:pt>
                <c:pt idx="56">
                  <c:v>4269000</c:v>
                </c:pt>
                <c:pt idx="57">
                  <c:v>4180668</c:v>
                </c:pt>
                <c:pt idx="58">
                  <c:v>4146347</c:v>
                </c:pt>
                <c:pt idx="59">
                  <c:v>4053219</c:v>
                </c:pt>
                <c:pt idx="60">
                  <c:v>3912704</c:v>
                </c:pt>
                <c:pt idx="61">
                  <c:v>3887037</c:v>
                </c:pt>
                <c:pt idx="62">
                  <c:v>3782492</c:v>
                </c:pt>
                <c:pt idx="63">
                  <c:v>3689299</c:v>
                </c:pt>
                <c:pt idx="64">
                  <c:v>3680521</c:v>
                </c:pt>
                <c:pt idx="65">
                  <c:v>3521050</c:v>
                </c:pt>
                <c:pt idx="66">
                  <c:v>3446567</c:v>
                </c:pt>
                <c:pt idx="67">
                  <c:v>3285815</c:v>
                </c:pt>
                <c:pt idx="68">
                  <c:v>3267303</c:v>
                </c:pt>
                <c:pt idx="69">
                  <c:v>3185117</c:v>
                </c:pt>
                <c:pt idx="70">
                  <c:v>3184971</c:v>
                </c:pt>
                <c:pt idx="71">
                  <c:v>3165534</c:v>
                </c:pt>
                <c:pt idx="72">
                  <c:v>2996476</c:v>
                </c:pt>
                <c:pt idx="73">
                  <c:v>2965331</c:v>
                </c:pt>
                <c:pt idx="74">
                  <c:v>2944187</c:v>
                </c:pt>
                <c:pt idx="75">
                  <c:v>2786521</c:v>
                </c:pt>
                <c:pt idx="76">
                  <c:v>2728676</c:v>
                </c:pt>
                <c:pt idx="77">
                  <c:v>2713829</c:v>
                </c:pt>
                <c:pt idx="78">
                  <c:v>2705587</c:v>
                </c:pt>
                <c:pt idx="79">
                  <c:v>2571164</c:v>
                </c:pt>
                <c:pt idx="80">
                  <c:v>2567813</c:v>
                </c:pt>
                <c:pt idx="81">
                  <c:v>2533324</c:v>
                </c:pt>
                <c:pt idx="82">
                  <c:v>2512764</c:v>
                </c:pt>
                <c:pt idx="83">
                  <c:v>2508106</c:v>
                </c:pt>
                <c:pt idx="84">
                  <c:v>2502914</c:v>
                </c:pt>
                <c:pt idx="85">
                  <c:v>2484713</c:v>
                </c:pt>
                <c:pt idx="86">
                  <c:v>2480499</c:v>
                </c:pt>
                <c:pt idx="87">
                  <c:v>2453841</c:v>
                </c:pt>
                <c:pt idx="88">
                  <c:v>2440608</c:v>
                </c:pt>
                <c:pt idx="89">
                  <c:v>2428831</c:v>
                </c:pt>
                <c:pt idx="90">
                  <c:v>2389633</c:v>
                </c:pt>
                <c:pt idx="91">
                  <c:v>2383505</c:v>
                </c:pt>
                <c:pt idx="92">
                  <c:v>2259253</c:v>
                </c:pt>
                <c:pt idx="93">
                  <c:v>2239327</c:v>
                </c:pt>
                <c:pt idx="94">
                  <c:v>2183542</c:v>
                </c:pt>
                <c:pt idx="95">
                  <c:v>2178354</c:v>
                </c:pt>
                <c:pt idx="96">
                  <c:v>2175758</c:v>
                </c:pt>
                <c:pt idx="97">
                  <c:v>2113381</c:v>
                </c:pt>
                <c:pt idx="98">
                  <c:v>2089066</c:v>
                </c:pt>
                <c:pt idx="99">
                  <c:v>2087007</c:v>
                </c:pt>
                <c:pt idx="100">
                  <c:v>2017523</c:v>
                </c:pt>
                <c:pt idx="101">
                  <c:v>2011650</c:v>
                </c:pt>
                <c:pt idx="102">
                  <c:v>1967041</c:v>
                </c:pt>
                <c:pt idx="103">
                  <c:v>1947767</c:v>
                </c:pt>
                <c:pt idx="104">
                  <c:v>1946305</c:v>
                </c:pt>
                <c:pt idx="105">
                  <c:v>1928646</c:v>
                </c:pt>
                <c:pt idx="106">
                  <c:v>1917937</c:v>
                </c:pt>
                <c:pt idx="107">
                  <c:v>1889993</c:v>
                </c:pt>
                <c:pt idx="108">
                  <c:v>1861173</c:v>
                </c:pt>
                <c:pt idx="109">
                  <c:v>1837579</c:v>
                </c:pt>
                <c:pt idx="110">
                  <c:v>1833754</c:v>
                </c:pt>
                <c:pt idx="111">
                  <c:v>1825956</c:v>
                </c:pt>
                <c:pt idx="112">
                  <c:v>1811497</c:v>
                </c:pt>
                <c:pt idx="113">
                  <c:v>1737637</c:v>
                </c:pt>
                <c:pt idx="114">
                  <c:v>1733289</c:v>
                </c:pt>
                <c:pt idx="115">
                  <c:v>1722760</c:v>
                </c:pt>
                <c:pt idx="116">
                  <c:v>1719444</c:v>
                </c:pt>
                <c:pt idx="117">
                  <c:v>1713157</c:v>
                </c:pt>
                <c:pt idx="118">
                  <c:v>1687048</c:v>
                </c:pt>
                <c:pt idx="119">
                  <c:v>1676649</c:v>
                </c:pt>
                <c:pt idx="120">
                  <c:v>1668083</c:v>
                </c:pt>
                <c:pt idx="121">
                  <c:v>1659066</c:v>
                </c:pt>
                <c:pt idx="122">
                  <c:v>1577053</c:v>
                </c:pt>
                <c:pt idx="123">
                  <c:v>1503976</c:v>
                </c:pt>
                <c:pt idx="124">
                  <c:v>1501370</c:v>
                </c:pt>
                <c:pt idx="125">
                  <c:v>1475291</c:v>
                </c:pt>
                <c:pt idx="126">
                  <c:v>1441409</c:v>
                </c:pt>
                <c:pt idx="127">
                  <c:v>1428195</c:v>
                </c:pt>
                <c:pt idx="128">
                  <c:v>1409707</c:v>
                </c:pt>
                <c:pt idx="129">
                  <c:v>1403220</c:v>
                </c:pt>
                <c:pt idx="130">
                  <c:v>1392536</c:v>
                </c:pt>
                <c:pt idx="131">
                  <c:v>1384534</c:v>
                </c:pt>
                <c:pt idx="132">
                  <c:v>1372503</c:v>
                </c:pt>
                <c:pt idx="133">
                  <c:v>1333209</c:v>
                </c:pt>
                <c:pt idx="134">
                  <c:v>1294542</c:v>
                </c:pt>
                <c:pt idx="135">
                  <c:v>1249090</c:v>
                </c:pt>
                <c:pt idx="136">
                  <c:v>1223768</c:v>
                </c:pt>
                <c:pt idx="137">
                  <c:v>1199617</c:v>
                </c:pt>
                <c:pt idx="138">
                  <c:v>1189045</c:v>
                </c:pt>
                <c:pt idx="139">
                  <c:v>1175900</c:v>
                </c:pt>
                <c:pt idx="140">
                  <c:v>1173826</c:v>
                </c:pt>
                <c:pt idx="141">
                  <c:v>1158356</c:v>
                </c:pt>
                <c:pt idx="142">
                  <c:v>1140996</c:v>
                </c:pt>
                <c:pt idx="143">
                  <c:v>1106684</c:v>
                </c:pt>
                <c:pt idx="144">
                  <c:v>1070713</c:v>
                </c:pt>
                <c:pt idx="145">
                  <c:v>1064601</c:v>
                </c:pt>
                <c:pt idx="146">
                  <c:v>1064365</c:v>
                </c:pt>
                <c:pt idx="147">
                  <c:v>1057933</c:v>
                </c:pt>
                <c:pt idx="148">
                  <c:v>1004765</c:v>
                </c:pt>
                <c:pt idx="149">
                  <c:v>1002970</c:v>
                </c:pt>
                <c:pt idx="150">
                  <c:v>48767</c:v>
                </c:pt>
                <c:pt idx="151">
                  <c:v>36579</c:v>
                </c:pt>
                <c:pt idx="152">
                  <c:v>310</c:v>
                </c:pt>
                <c:pt idx="153">
                  <c:v>134</c:v>
                </c:pt>
                <c:pt idx="154">
                  <c:v>9</c:v>
                </c:pt>
              </c:numCache>
            </c:numRef>
          </c:yVal>
          <c:smooth val="0"/>
          <c:extLst>
            <c:ext xmlns:c16="http://schemas.microsoft.com/office/drawing/2014/chart" uri="{C3380CC4-5D6E-409C-BE32-E72D297353CC}">
              <c16:uniqueId val="{00000004-D0CA-4371-B79E-758525E4CCA2}"/>
            </c:ext>
          </c:extLst>
        </c:ser>
        <c:dLbls>
          <c:showLegendKey val="0"/>
          <c:showVal val="0"/>
          <c:showCatName val="0"/>
          <c:showSerName val="0"/>
          <c:showPercent val="0"/>
          <c:showBubbleSize val="0"/>
        </c:dLbls>
        <c:axId val="1056079360"/>
        <c:axId val="370846464"/>
        <c:extLst>
          <c:ext xmlns:c15="http://schemas.microsoft.com/office/drawing/2012/chart" uri="{02D57815-91ED-43cb-92C2-25804820EDAC}">
            <c15:filteredScatterSeries>
              <c15:ser>
                <c:idx val="0"/>
                <c:order val="0"/>
                <c:tx>
                  <c:strRef>
                    <c:extLst>
                      <c:ext uri="{02D57815-91ED-43cb-92C2-25804820EDAC}">
                        <c15:formulaRef>
                          <c15:sqref>IndependentStudy!$O$1:$O$2</c15:sqref>
                        </c15:formulaRef>
                      </c:ext>
                    </c:extLst>
                    <c:strCache>
                      <c:ptCount val="2"/>
                      <c:pt idx="0">
                        <c:v>condition_era</c:v>
                      </c:pt>
                      <c:pt idx="1">
                        <c:v>concept_id</c:v>
                      </c:pt>
                    </c:strCache>
                  </c:strRef>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yVal>
                  <c:numRef>
                    <c:extLst>
                      <c:ext uri="{02D57815-91ED-43cb-92C2-25804820EDAC}">
                        <c15:formulaRef>
                          <c15:sqref>IndependentStudy!$O$3:$O$157</c15:sqref>
                        </c15:formulaRef>
                      </c:ext>
                    </c:extLst>
                    <c:numCache>
                      <c:formatCode>General</c:formatCode>
                      <c:ptCount val="155"/>
                      <c:pt idx="0">
                        <c:v>320128</c:v>
                      </c:pt>
                      <c:pt idx="1">
                        <c:v>432867</c:v>
                      </c:pt>
                      <c:pt idx="2">
                        <c:v>4193704</c:v>
                      </c:pt>
                      <c:pt idx="3">
                        <c:v>4144111</c:v>
                      </c:pt>
                      <c:pt idx="4">
                        <c:v>442077</c:v>
                      </c:pt>
                      <c:pt idx="5">
                        <c:v>254761</c:v>
                      </c:pt>
                      <c:pt idx="6">
                        <c:v>436096</c:v>
                      </c:pt>
                      <c:pt idx="7">
                        <c:v>312437</c:v>
                      </c:pt>
                      <c:pt idx="8">
                        <c:v>140673</c:v>
                      </c:pt>
                      <c:pt idx="9">
                        <c:v>201826</c:v>
                      </c:pt>
                      <c:pt idx="10">
                        <c:v>433736</c:v>
                      </c:pt>
                      <c:pt idx="11">
                        <c:v>764123</c:v>
                      </c:pt>
                      <c:pt idx="12">
                        <c:v>77670</c:v>
                      </c:pt>
                      <c:pt idx="13">
                        <c:v>4209423</c:v>
                      </c:pt>
                      <c:pt idx="14">
                        <c:v>438720</c:v>
                      </c:pt>
                      <c:pt idx="15">
                        <c:v>436070</c:v>
                      </c:pt>
                      <c:pt idx="16">
                        <c:v>442588</c:v>
                      </c:pt>
                      <c:pt idx="17">
                        <c:v>257011</c:v>
                      </c:pt>
                      <c:pt idx="18">
                        <c:v>37311061</c:v>
                      </c:pt>
                      <c:pt idx="19">
                        <c:v>4273307</c:v>
                      </c:pt>
                      <c:pt idx="20">
                        <c:v>438485</c:v>
                      </c:pt>
                      <c:pt idx="21">
                        <c:v>434005</c:v>
                      </c:pt>
                      <c:pt idx="22">
                        <c:v>437827</c:v>
                      </c:pt>
                      <c:pt idx="23">
                        <c:v>437663</c:v>
                      </c:pt>
                      <c:pt idx="24">
                        <c:v>194133</c:v>
                      </c:pt>
                      <c:pt idx="25">
                        <c:v>200219</c:v>
                      </c:pt>
                      <c:pt idx="26">
                        <c:v>4282096</c:v>
                      </c:pt>
                      <c:pt idx="27">
                        <c:v>4223659</c:v>
                      </c:pt>
                      <c:pt idx="28">
                        <c:v>439777</c:v>
                      </c:pt>
                      <c:pt idx="29">
                        <c:v>25297</c:v>
                      </c:pt>
                      <c:pt idx="30">
                        <c:v>378253</c:v>
                      </c:pt>
                      <c:pt idx="31">
                        <c:v>434613</c:v>
                      </c:pt>
                      <c:pt idx="32">
                        <c:v>75860</c:v>
                      </c:pt>
                      <c:pt idx="33">
                        <c:v>255573</c:v>
                      </c:pt>
                      <c:pt idx="34">
                        <c:v>45768910</c:v>
                      </c:pt>
                      <c:pt idx="35">
                        <c:v>37016349</c:v>
                      </c:pt>
                      <c:pt idx="36">
                        <c:v>436230</c:v>
                      </c:pt>
                      <c:pt idx="37">
                        <c:v>433316</c:v>
                      </c:pt>
                      <c:pt idx="38">
                        <c:v>4079750</c:v>
                      </c:pt>
                      <c:pt idx="47">
                        <c:v>24134</c:v>
                      </c:pt>
                      <c:pt idx="48">
                        <c:v>320536</c:v>
                      </c:pt>
                      <c:pt idx="49">
                        <c:v>440029</c:v>
                      </c:pt>
                      <c:pt idx="50">
                        <c:v>443597</c:v>
                      </c:pt>
                      <c:pt idx="51">
                        <c:v>436962</c:v>
                      </c:pt>
                      <c:pt idx="52">
                        <c:v>80180</c:v>
                      </c:pt>
                      <c:pt idx="53">
                        <c:v>257007</c:v>
                      </c:pt>
                      <c:pt idx="54">
                        <c:v>37018196</c:v>
                      </c:pt>
                      <c:pt idx="55">
                        <c:v>75909</c:v>
                      </c:pt>
                      <c:pt idx="56">
                        <c:v>436659</c:v>
                      </c:pt>
                      <c:pt idx="57">
                        <c:v>42537748</c:v>
                      </c:pt>
                      <c:pt idx="58">
                        <c:v>31967</c:v>
                      </c:pt>
                      <c:pt idx="59">
                        <c:v>80502</c:v>
                      </c:pt>
                      <c:pt idx="60">
                        <c:v>27674</c:v>
                      </c:pt>
                      <c:pt idx="61">
                        <c:v>0</c:v>
                      </c:pt>
                      <c:pt idx="62">
                        <c:v>197684</c:v>
                      </c:pt>
                      <c:pt idx="63">
                        <c:v>134736</c:v>
                      </c:pt>
                      <c:pt idx="64">
                        <c:v>4170554</c:v>
                      </c:pt>
                      <c:pt idx="65">
                        <c:v>444070</c:v>
                      </c:pt>
                      <c:pt idx="66">
                        <c:v>197320</c:v>
                      </c:pt>
                      <c:pt idx="67">
                        <c:v>442793</c:v>
                      </c:pt>
                      <c:pt idx="68">
                        <c:v>315078</c:v>
                      </c:pt>
                      <c:pt idx="69">
                        <c:v>601619</c:v>
                      </c:pt>
                      <c:pt idx="70">
                        <c:v>140214</c:v>
                      </c:pt>
                      <c:pt idx="71">
                        <c:v>437833</c:v>
                      </c:pt>
                      <c:pt idx="72">
                        <c:v>4195085</c:v>
                      </c:pt>
                      <c:pt idx="73">
                        <c:v>43531578</c:v>
                      </c:pt>
                      <c:pt idx="74">
                        <c:v>316139</c:v>
                      </c:pt>
                      <c:pt idx="75">
                        <c:v>601622</c:v>
                      </c:pt>
                      <c:pt idx="76">
                        <c:v>44782429</c:v>
                      </c:pt>
                      <c:pt idx="77">
                        <c:v>437113</c:v>
                      </c:pt>
                      <c:pt idx="78">
                        <c:v>4171917</c:v>
                      </c:pt>
                      <c:pt idx="79">
                        <c:v>442752</c:v>
                      </c:pt>
                      <c:pt idx="80">
                        <c:v>46271022</c:v>
                      </c:pt>
                      <c:pt idx="81">
                        <c:v>4146581</c:v>
                      </c:pt>
                      <c:pt idx="82">
                        <c:v>197381</c:v>
                      </c:pt>
                      <c:pt idx="83">
                        <c:v>31317</c:v>
                      </c:pt>
                      <c:pt idx="84">
                        <c:v>4329041</c:v>
                      </c:pt>
                      <c:pt idx="85">
                        <c:v>376208</c:v>
                      </c:pt>
                      <c:pt idx="86">
                        <c:v>4134121</c:v>
                      </c:pt>
                      <c:pt idx="87">
                        <c:v>372448</c:v>
                      </c:pt>
                      <c:pt idx="88">
                        <c:v>444094</c:v>
                      </c:pt>
                      <c:pt idx="89">
                        <c:v>201618</c:v>
                      </c:pt>
                      <c:pt idx="90">
                        <c:v>200843</c:v>
                      </c:pt>
                      <c:pt idx="91">
                        <c:v>4201745</c:v>
                      </c:pt>
                      <c:pt idx="92">
                        <c:v>437246</c:v>
                      </c:pt>
                      <c:pt idx="93">
                        <c:v>4043042</c:v>
                      </c:pt>
                      <c:pt idx="94">
                        <c:v>4077577</c:v>
                      </c:pt>
                      <c:pt idx="95">
                        <c:v>4180628</c:v>
                      </c:pt>
                      <c:pt idx="96">
                        <c:v>138384</c:v>
                      </c:pt>
                      <c:pt idx="97">
                        <c:v>45766714</c:v>
                      </c:pt>
                      <c:pt idx="98">
                        <c:v>4174262</c:v>
                      </c:pt>
                      <c:pt idx="99">
                        <c:v>4214376</c:v>
                      </c:pt>
                      <c:pt idx="100">
                        <c:v>255848</c:v>
                      </c:pt>
                      <c:pt idx="101">
                        <c:v>321052</c:v>
                      </c:pt>
                      <c:pt idx="102">
                        <c:v>4001450</c:v>
                      </c:pt>
                      <c:pt idx="103">
                        <c:v>4041283</c:v>
                      </c:pt>
                      <c:pt idx="104">
                        <c:v>443211</c:v>
                      </c:pt>
                      <c:pt idx="105">
                        <c:v>198803</c:v>
                      </c:pt>
                      <c:pt idx="106">
                        <c:v>195867</c:v>
                      </c:pt>
                      <c:pt idx="107">
                        <c:v>439297</c:v>
                      </c:pt>
                      <c:pt idx="108">
                        <c:v>444101</c:v>
                      </c:pt>
                      <c:pt idx="109">
                        <c:v>4272240</c:v>
                      </c:pt>
                      <c:pt idx="110">
                        <c:v>201620</c:v>
                      </c:pt>
                      <c:pt idx="111">
                        <c:v>4346975</c:v>
                      </c:pt>
                      <c:pt idx="112">
                        <c:v>37017432</c:v>
                      </c:pt>
                      <c:pt idx="113">
                        <c:v>4147829</c:v>
                      </c:pt>
                      <c:pt idx="114">
                        <c:v>318736</c:v>
                      </c:pt>
                      <c:pt idx="115">
                        <c:v>435515</c:v>
                      </c:pt>
                      <c:pt idx="116">
                        <c:v>314658</c:v>
                      </c:pt>
                      <c:pt idx="117">
                        <c:v>136788</c:v>
                      </c:pt>
                      <c:pt idx="118">
                        <c:v>141932</c:v>
                      </c:pt>
                      <c:pt idx="119">
                        <c:v>4059290</c:v>
                      </c:pt>
                      <c:pt idx="120">
                        <c:v>197988</c:v>
                      </c:pt>
                      <c:pt idx="121">
                        <c:v>77074</c:v>
                      </c:pt>
                      <c:pt idx="122">
                        <c:v>441408</c:v>
                      </c:pt>
                      <c:pt idx="123">
                        <c:v>443769</c:v>
                      </c:pt>
                      <c:pt idx="124">
                        <c:v>313459</c:v>
                      </c:pt>
                      <c:pt idx="125">
                        <c:v>140821</c:v>
                      </c:pt>
                      <c:pt idx="126">
                        <c:v>314666</c:v>
                      </c:pt>
                      <c:pt idx="127">
                        <c:v>40479576</c:v>
                      </c:pt>
                      <c:pt idx="128">
                        <c:v>4203722</c:v>
                      </c:pt>
                      <c:pt idx="129">
                        <c:v>374375</c:v>
                      </c:pt>
                      <c:pt idx="130">
                        <c:v>440704</c:v>
                      </c:pt>
                      <c:pt idx="131">
                        <c:v>762294</c:v>
                      </c:pt>
                      <c:pt idx="132">
                        <c:v>377091</c:v>
                      </c:pt>
                      <c:pt idx="133">
                        <c:v>439407</c:v>
                      </c:pt>
                      <c:pt idx="134">
                        <c:v>4169095</c:v>
                      </c:pt>
                      <c:pt idx="135">
                        <c:v>40405599</c:v>
                      </c:pt>
                      <c:pt idx="136">
                        <c:v>4229440</c:v>
                      </c:pt>
                      <c:pt idx="137">
                        <c:v>40479192</c:v>
                      </c:pt>
                      <c:pt idx="138">
                        <c:v>432870</c:v>
                      </c:pt>
                      <c:pt idx="139">
                        <c:v>435796</c:v>
                      </c:pt>
                      <c:pt idx="140">
                        <c:v>4236484</c:v>
                      </c:pt>
                      <c:pt idx="141">
                        <c:v>378427</c:v>
                      </c:pt>
                      <c:pt idx="142">
                        <c:v>765131</c:v>
                      </c:pt>
                      <c:pt idx="143">
                        <c:v>438398</c:v>
                      </c:pt>
                      <c:pt idx="144">
                        <c:v>376065</c:v>
                      </c:pt>
                      <c:pt idx="145">
                        <c:v>437390</c:v>
                      </c:pt>
                      <c:pt idx="146">
                        <c:v>44784217</c:v>
                      </c:pt>
                      <c:pt idx="147">
                        <c:v>45877319</c:v>
                      </c:pt>
                      <c:pt idx="148">
                        <c:v>35211275</c:v>
                      </c:pt>
                      <c:pt idx="149">
                        <c:v>35211388</c:v>
                      </c:pt>
                      <c:pt idx="150">
                        <c:v>35208969</c:v>
                      </c:pt>
                      <c:pt idx="151">
                        <c:v>35211350</c:v>
                      </c:pt>
                      <c:pt idx="152">
                        <c:v>35207702</c:v>
                      </c:pt>
                      <c:pt idx="153">
                        <c:v>45534429</c:v>
                      </c:pt>
                      <c:pt idx="154">
                        <c:v>35211263</c:v>
                      </c:pt>
                    </c:numCache>
                  </c:numRef>
                </c:yVal>
                <c:smooth val="0"/>
                <c:extLst>
                  <c:ext xmlns:c16="http://schemas.microsoft.com/office/drawing/2014/chart" uri="{C3380CC4-5D6E-409C-BE32-E72D297353CC}">
                    <c16:uniqueId val="{00000005-D0CA-4371-B79E-758525E4CCA2}"/>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IndependentStudy!$Q$1:$Q$2</c15:sqref>
                        </c15:formulaRef>
                      </c:ext>
                    </c:extLst>
                    <c:strCache>
                      <c:ptCount val="2"/>
                      <c:pt idx="0">
                        <c:v>condition_occurrence</c:v>
                      </c:pt>
                      <c:pt idx="1">
                        <c:v>concept_id</c:v>
                      </c:pt>
                    </c:strCache>
                  </c:strRef>
                </c:tx>
                <c:spPr>
                  <a:ln w="25400" cap="rnd">
                    <a:noFill/>
                    <a:round/>
                  </a:ln>
                  <a:effectLst/>
                </c:spPr>
                <c:marker>
                  <c:symbol val="circle"/>
                  <c:size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c:spPr>
                </c:marker>
                <c:yVal>
                  <c:numRef>
                    <c:extLst xmlns:c15="http://schemas.microsoft.com/office/drawing/2012/chart">
                      <c:ext xmlns:c15="http://schemas.microsoft.com/office/drawing/2012/chart" uri="{02D57815-91ED-43cb-92C2-25804820EDAC}">
                        <c15:formulaRef>
                          <c15:sqref>IndependentStudy!$Q$3:$Q$157</c15:sqref>
                        </c15:formulaRef>
                      </c:ext>
                    </c:extLst>
                    <c:numCache>
                      <c:formatCode>General</c:formatCode>
                      <c:ptCount val="155"/>
                      <c:pt idx="0">
                        <c:v>320128</c:v>
                      </c:pt>
                      <c:pt idx="1">
                        <c:v>432867</c:v>
                      </c:pt>
                      <c:pt idx="2">
                        <c:v>4193704</c:v>
                      </c:pt>
                      <c:pt idx="3">
                        <c:v>0</c:v>
                      </c:pt>
                      <c:pt idx="4">
                        <c:v>201826</c:v>
                      </c:pt>
                      <c:pt idx="5">
                        <c:v>436096</c:v>
                      </c:pt>
                      <c:pt idx="6">
                        <c:v>4144111</c:v>
                      </c:pt>
                      <c:pt idx="7">
                        <c:v>442077</c:v>
                      </c:pt>
                      <c:pt idx="8">
                        <c:v>312437</c:v>
                      </c:pt>
                      <c:pt idx="9">
                        <c:v>764123</c:v>
                      </c:pt>
                      <c:pt idx="10">
                        <c:v>254761</c:v>
                      </c:pt>
                      <c:pt idx="11">
                        <c:v>77670</c:v>
                      </c:pt>
                      <c:pt idx="12">
                        <c:v>140673</c:v>
                      </c:pt>
                      <c:pt idx="13">
                        <c:v>442588</c:v>
                      </c:pt>
                      <c:pt idx="14">
                        <c:v>433736</c:v>
                      </c:pt>
                      <c:pt idx="15">
                        <c:v>438720</c:v>
                      </c:pt>
                      <c:pt idx="16">
                        <c:v>436070</c:v>
                      </c:pt>
                      <c:pt idx="17">
                        <c:v>37311061</c:v>
                      </c:pt>
                      <c:pt idx="18">
                        <c:v>319835</c:v>
                      </c:pt>
                      <c:pt idx="19">
                        <c:v>434005</c:v>
                      </c:pt>
                      <c:pt idx="20">
                        <c:v>438485</c:v>
                      </c:pt>
                      <c:pt idx="21">
                        <c:v>194133</c:v>
                      </c:pt>
                      <c:pt idx="22">
                        <c:v>4209423</c:v>
                      </c:pt>
                      <c:pt idx="23">
                        <c:v>439777</c:v>
                      </c:pt>
                      <c:pt idx="24">
                        <c:v>78232</c:v>
                      </c:pt>
                      <c:pt idx="25">
                        <c:v>4273307</c:v>
                      </c:pt>
                      <c:pt idx="26">
                        <c:v>313217</c:v>
                      </c:pt>
                      <c:pt idx="27">
                        <c:v>437827</c:v>
                      </c:pt>
                      <c:pt idx="28">
                        <c:v>434613</c:v>
                      </c:pt>
                      <c:pt idx="29">
                        <c:v>4218813</c:v>
                      </c:pt>
                      <c:pt idx="30">
                        <c:v>4154290</c:v>
                      </c:pt>
                      <c:pt idx="31">
                        <c:v>4079750</c:v>
                      </c:pt>
                      <c:pt idx="32">
                        <c:v>437663</c:v>
                      </c:pt>
                      <c:pt idx="33">
                        <c:v>200219</c:v>
                      </c:pt>
                      <c:pt idx="34">
                        <c:v>257011</c:v>
                      </c:pt>
                      <c:pt idx="35">
                        <c:v>4188598</c:v>
                      </c:pt>
                      <c:pt idx="36">
                        <c:v>255573</c:v>
                      </c:pt>
                      <c:pt idx="37">
                        <c:v>4223659</c:v>
                      </c:pt>
                      <c:pt idx="38">
                        <c:v>37016349</c:v>
                      </c:pt>
                      <c:pt idx="39">
                        <c:v>2615788</c:v>
                      </c:pt>
                      <c:pt idx="40">
                        <c:v>2583714</c:v>
                      </c:pt>
                      <c:pt idx="41">
                        <c:v>2541454</c:v>
                      </c:pt>
                      <c:pt idx="42">
                        <c:v>2512675</c:v>
                      </c:pt>
                      <c:pt idx="43">
                        <c:v>2489877</c:v>
                      </c:pt>
                      <c:pt idx="44">
                        <c:v>2484916</c:v>
                      </c:pt>
                      <c:pt idx="45">
                        <c:v>2345561</c:v>
                      </c:pt>
                      <c:pt idx="46">
                        <c:v>2339557</c:v>
                      </c:pt>
                      <c:pt idx="47">
                        <c:v>81902</c:v>
                      </c:pt>
                      <c:pt idx="48">
                        <c:v>4170554</c:v>
                      </c:pt>
                      <c:pt idx="49">
                        <c:v>24134</c:v>
                      </c:pt>
                      <c:pt idx="50">
                        <c:v>75860</c:v>
                      </c:pt>
                      <c:pt idx="51">
                        <c:v>436659</c:v>
                      </c:pt>
                      <c:pt idx="52">
                        <c:v>137809</c:v>
                      </c:pt>
                      <c:pt idx="53">
                        <c:v>433316</c:v>
                      </c:pt>
                      <c:pt idx="54">
                        <c:v>196523</c:v>
                      </c:pt>
                      <c:pt idx="55">
                        <c:v>436230</c:v>
                      </c:pt>
                      <c:pt idx="56">
                        <c:v>200962</c:v>
                      </c:pt>
                      <c:pt idx="57">
                        <c:v>80502</c:v>
                      </c:pt>
                      <c:pt idx="58">
                        <c:v>437233</c:v>
                      </c:pt>
                      <c:pt idx="59">
                        <c:v>45768910</c:v>
                      </c:pt>
                      <c:pt idx="60">
                        <c:v>601619</c:v>
                      </c:pt>
                      <c:pt idx="61">
                        <c:v>42537748</c:v>
                      </c:pt>
                      <c:pt idx="62">
                        <c:v>437677</c:v>
                      </c:pt>
                      <c:pt idx="63">
                        <c:v>43531578</c:v>
                      </c:pt>
                      <c:pt idx="64">
                        <c:v>75909</c:v>
                      </c:pt>
                      <c:pt idx="65">
                        <c:v>257007</c:v>
                      </c:pt>
                      <c:pt idx="66">
                        <c:v>4042889</c:v>
                      </c:pt>
                      <c:pt idx="67">
                        <c:v>437833</c:v>
                      </c:pt>
                      <c:pt idx="68">
                        <c:v>601622</c:v>
                      </c:pt>
                      <c:pt idx="69">
                        <c:v>4244438</c:v>
                      </c:pt>
                      <c:pt idx="70">
                        <c:v>440383</c:v>
                      </c:pt>
                      <c:pt idx="71">
                        <c:v>315078</c:v>
                      </c:pt>
                      <c:pt idx="72">
                        <c:v>27674</c:v>
                      </c:pt>
                      <c:pt idx="73">
                        <c:v>197684</c:v>
                      </c:pt>
                      <c:pt idx="74">
                        <c:v>436962</c:v>
                      </c:pt>
                      <c:pt idx="75">
                        <c:v>37018196</c:v>
                      </c:pt>
                      <c:pt idx="76">
                        <c:v>316139</c:v>
                      </c:pt>
                      <c:pt idx="77">
                        <c:v>80180</c:v>
                      </c:pt>
                      <c:pt idx="78">
                        <c:v>442793</c:v>
                      </c:pt>
                      <c:pt idx="79">
                        <c:v>4001450</c:v>
                      </c:pt>
                      <c:pt idx="80">
                        <c:v>320536</c:v>
                      </c:pt>
                      <c:pt idx="81">
                        <c:v>31317</c:v>
                      </c:pt>
                      <c:pt idx="82">
                        <c:v>4134121</c:v>
                      </c:pt>
                      <c:pt idx="83">
                        <c:v>31967</c:v>
                      </c:pt>
                      <c:pt idx="84">
                        <c:v>134736</c:v>
                      </c:pt>
                      <c:pt idx="85">
                        <c:v>321052</c:v>
                      </c:pt>
                      <c:pt idx="86">
                        <c:v>4311499</c:v>
                      </c:pt>
                      <c:pt idx="87">
                        <c:v>437113</c:v>
                      </c:pt>
                      <c:pt idx="88">
                        <c:v>440029</c:v>
                      </c:pt>
                      <c:pt idx="89">
                        <c:v>372448</c:v>
                      </c:pt>
                      <c:pt idx="90">
                        <c:v>4077577</c:v>
                      </c:pt>
                      <c:pt idx="91">
                        <c:v>444070</c:v>
                      </c:pt>
                      <c:pt idx="92">
                        <c:v>435515</c:v>
                      </c:pt>
                      <c:pt idx="93">
                        <c:v>439658</c:v>
                      </c:pt>
                      <c:pt idx="94">
                        <c:v>46271022</c:v>
                      </c:pt>
                      <c:pt idx="95">
                        <c:v>201620</c:v>
                      </c:pt>
                      <c:pt idx="96">
                        <c:v>45768812</c:v>
                      </c:pt>
                      <c:pt idx="97">
                        <c:v>255848</c:v>
                      </c:pt>
                      <c:pt idx="98">
                        <c:v>40479192</c:v>
                      </c:pt>
                      <c:pt idx="99">
                        <c:v>437246</c:v>
                      </c:pt>
                      <c:pt idx="100">
                        <c:v>197381</c:v>
                      </c:pt>
                      <c:pt idx="101">
                        <c:v>136788</c:v>
                      </c:pt>
                      <c:pt idx="102">
                        <c:v>44782429</c:v>
                      </c:pt>
                      <c:pt idx="103">
                        <c:v>140214</c:v>
                      </c:pt>
                      <c:pt idx="104">
                        <c:v>4171917</c:v>
                      </c:pt>
                      <c:pt idx="105">
                        <c:v>46271075</c:v>
                      </c:pt>
                      <c:pt idx="106">
                        <c:v>40479576</c:v>
                      </c:pt>
                      <c:pt idx="107">
                        <c:v>436676</c:v>
                      </c:pt>
                      <c:pt idx="108">
                        <c:v>4043042</c:v>
                      </c:pt>
                      <c:pt idx="109">
                        <c:v>442752</c:v>
                      </c:pt>
                      <c:pt idx="110">
                        <c:v>4229440</c:v>
                      </c:pt>
                      <c:pt idx="111">
                        <c:v>132797</c:v>
                      </c:pt>
                      <c:pt idx="112">
                        <c:v>443612</c:v>
                      </c:pt>
                      <c:pt idx="113">
                        <c:v>432870</c:v>
                      </c:pt>
                      <c:pt idx="114">
                        <c:v>37017432</c:v>
                      </c:pt>
                      <c:pt idx="115">
                        <c:v>78097</c:v>
                      </c:pt>
                      <c:pt idx="116">
                        <c:v>443454</c:v>
                      </c:pt>
                      <c:pt idx="117">
                        <c:v>42538119</c:v>
                      </c:pt>
                      <c:pt idx="118">
                        <c:v>440704</c:v>
                      </c:pt>
                      <c:pt idx="119">
                        <c:v>439297</c:v>
                      </c:pt>
                      <c:pt idx="120">
                        <c:v>78508</c:v>
                      </c:pt>
                      <c:pt idx="121">
                        <c:v>254061</c:v>
                      </c:pt>
                      <c:pt idx="122">
                        <c:v>443211</c:v>
                      </c:pt>
                      <c:pt idx="123">
                        <c:v>135930</c:v>
                      </c:pt>
                      <c:pt idx="124">
                        <c:v>201618</c:v>
                      </c:pt>
                      <c:pt idx="125">
                        <c:v>4064161</c:v>
                      </c:pt>
                      <c:pt idx="126">
                        <c:v>4174262</c:v>
                      </c:pt>
                      <c:pt idx="127">
                        <c:v>4239938</c:v>
                      </c:pt>
                      <c:pt idx="128">
                        <c:v>4329041</c:v>
                      </c:pt>
                      <c:pt idx="129">
                        <c:v>435243</c:v>
                      </c:pt>
                      <c:pt idx="130">
                        <c:v>376208</c:v>
                      </c:pt>
                      <c:pt idx="131">
                        <c:v>4346975</c:v>
                      </c:pt>
                      <c:pt idx="132">
                        <c:v>321319</c:v>
                      </c:pt>
                      <c:pt idx="133">
                        <c:v>377091</c:v>
                      </c:pt>
                      <c:pt idx="134">
                        <c:v>4214376</c:v>
                      </c:pt>
                      <c:pt idx="135">
                        <c:v>444101</c:v>
                      </c:pt>
                      <c:pt idx="136">
                        <c:v>200843</c:v>
                      </c:pt>
                      <c:pt idx="137">
                        <c:v>4147829</c:v>
                      </c:pt>
                      <c:pt idx="138">
                        <c:v>4272240</c:v>
                      </c:pt>
                      <c:pt idx="139">
                        <c:v>138384</c:v>
                      </c:pt>
                      <c:pt idx="140">
                        <c:v>4079749</c:v>
                      </c:pt>
                      <c:pt idx="141">
                        <c:v>4146581</c:v>
                      </c:pt>
                      <c:pt idx="142">
                        <c:v>434610</c:v>
                      </c:pt>
                      <c:pt idx="143">
                        <c:v>4098604</c:v>
                      </c:pt>
                      <c:pt idx="144">
                        <c:v>192450</c:v>
                      </c:pt>
                      <c:pt idx="145">
                        <c:v>42537742</c:v>
                      </c:pt>
                      <c:pt idx="146">
                        <c:v>4195085</c:v>
                      </c:pt>
                      <c:pt idx="147">
                        <c:v>197988</c:v>
                      </c:pt>
                      <c:pt idx="148">
                        <c:v>434169</c:v>
                      </c:pt>
                      <c:pt idx="149">
                        <c:v>433740</c:v>
                      </c:pt>
                      <c:pt idx="150">
                        <c:v>762294</c:v>
                      </c:pt>
                      <c:pt idx="151">
                        <c:v>435796</c:v>
                      </c:pt>
                      <c:pt idx="152">
                        <c:v>42537729</c:v>
                      </c:pt>
                      <c:pt idx="153">
                        <c:v>440417</c:v>
                      </c:pt>
                      <c:pt idx="154">
                        <c:v>4142875</c:v>
                      </c:pt>
                    </c:numCache>
                  </c:numRef>
                </c:yVal>
                <c:smooth val="0"/>
                <c:extLst xmlns:c15="http://schemas.microsoft.com/office/drawing/2012/chart">
                  <c:ext xmlns:c16="http://schemas.microsoft.com/office/drawing/2014/chart" uri="{C3380CC4-5D6E-409C-BE32-E72D297353CC}">
                    <c16:uniqueId val="{00000006-D0CA-4371-B79E-758525E4CCA2}"/>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IndependentStudy!$S$1:$S$2</c15:sqref>
                        </c15:formulaRef>
                      </c:ext>
                    </c:extLst>
                    <c:strCache>
                      <c:ptCount val="2"/>
                      <c:pt idx="0">
                        <c:v>drug_exposure</c:v>
                      </c:pt>
                      <c:pt idx="1">
                        <c:v>concept_id</c:v>
                      </c:pt>
                    </c:strCache>
                  </c:strRef>
                </c:tx>
                <c:spPr>
                  <a:ln w="25400" cap="rnd">
                    <a:noFill/>
                    <a:round/>
                  </a:ln>
                  <a:effectLst/>
                </c:spPr>
                <c:marker>
                  <c:symbol val="circle"/>
                  <c:size val="5"/>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w="9525">
                      <a:solidFill>
                        <a:schemeClr val="accent3">
                          <a:lumMod val="60000"/>
                        </a:schemeClr>
                      </a:solidFill>
                      <a:round/>
                    </a:ln>
                    <a:effectLst/>
                  </c:spPr>
                </c:marker>
                <c:yVal>
                  <c:numRef>
                    <c:extLst xmlns:c15="http://schemas.microsoft.com/office/drawing/2012/chart">
                      <c:ext xmlns:c15="http://schemas.microsoft.com/office/drawing/2012/chart" uri="{02D57815-91ED-43cb-92C2-25804820EDAC}">
                        <c15:formulaRef>
                          <c15:sqref>IndependentStudy!$S$3:$S$157</c15:sqref>
                        </c15:formulaRef>
                      </c:ext>
                    </c:extLst>
                    <c:numCache>
                      <c:formatCode>General</c:formatCode>
                      <c:ptCount val="155"/>
                      <c:pt idx="0">
                        <c:v>0</c:v>
                      </c:pt>
                      <c:pt idx="1">
                        <c:v>1125315</c:v>
                      </c:pt>
                      <c:pt idx="2">
                        <c:v>19079524</c:v>
                      </c:pt>
                      <c:pt idx="3">
                        <c:v>967823</c:v>
                      </c:pt>
                      <c:pt idx="4">
                        <c:v>19135374</c:v>
                      </c:pt>
                      <c:pt idx="5">
                        <c:v>989878</c:v>
                      </c:pt>
                      <c:pt idx="6">
                        <c:v>40232756</c:v>
                      </c:pt>
                      <c:pt idx="7">
                        <c:v>1127433</c:v>
                      </c:pt>
                      <c:pt idx="8">
                        <c:v>1124957</c:v>
                      </c:pt>
                      <c:pt idx="9">
                        <c:v>19049105</c:v>
                      </c:pt>
                      <c:pt idx="10">
                        <c:v>1000560</c:v>
                      </c:pt>
                      <c:pt idx="11">
                        <c:v>1154343</c:v>
                      </c:pt>
                      <c:pt idx="12">
                        <c:v>1112807</c:v>
                      </c:pt>
                      <c:pt idx="13">
                        <c:v>1154029</c:v>
                      </c:pt>
                      <c:pt idx="14">
                        <c:v>35605482</c:v>
                      </c:pt>
                      <c:pt idx="15">
                        <c:v>1129625</c:v>
                      </c:pt>
                      <c:pt idx="16">
                        <c:v>19070869</c:v>
                      </c:pt>
                      <c:pt idx="17">
                        <c:v>1367571</c:v>
                      </c:pt>
                      <c:pt idx="18">
                        <c:v>1174888</c:v>
                      </c:pt>
                      <c:pt idx="19">
                        <c:v>40221381</c:v>
                      </c:pt>
                      <c:pt idx="20">
                        <c:v>35603428</c:v>
                      </c:pt>
                      <c:pt idx="21">
                        <c:v>43011850</c:v>
                      </c:pt>
                      <c:pt idx="22">
                        <c:v>19080217</c:v>
                      </c:pt>
                      <c:pt idx="23">
                        <c:v>19077548</c:v>
                      </c:pt>
                      <c:pt idx="24">
                        <c:v>40167259</c:v>
                      </c:pt>
                      <c:pt idx="25">
                        <c:v>1545958</c:v>
                      </c:pt>
                      <c:pt idx="26">
                        <c:v>1518254</c:v>
                      </c:pt>
                      <c:pt idx="27">
                        <c:v>1177480</c:v>
                      </c:pt>
                      <c:pt idx="28">
                        <c:v>40220357</c:v>
                      </c:pt>
                      <c:pt idx="29">
                        <c:v>941258</c:v>
                      </c:pt>
                      <c:pt idx="30">
                        <c:v>19020053</c:v>
                      </c:pt>
                      <c:pt idx="31">
                        <c:v>43560451</c:v>
                      </c:pt>
                      <c:pt idx="32">
                        <c:v>40221385</c:v>
                      </c:pt>
                      <c:pt idx="33">
                        <c:v>19095164</c:v>
                      </c:pt>
                      <c:pt idx="34">
                        <c:v>797399</c:v>
                      </c:pt>
                      <c:pt idx="35">
                        <c:v>948078</c:v>
                      </c:pt>
                      <c:pt idx="36">
                        <c:v>1149380</c:v>
                      </c:pt>
                      <c:pt idx="37">
                        <c:v>1307046</c:v>
                      </c:pt>
                      <c:pt idx="38">
                        <c:v>40227012</c:v>
                      </c:pt>
                      <c:pt idx="39">
                        <c:v>7520663</c:v>
                      </c:pt>
                      <c:pt idx="40">
                        <c:v>7513726</c:v>
                      </c:pt>
                      <c:pt idx="41">
                        <c:v>7293099</c:v>
                      </c:pt>
                      <c:pt idx="42">
                        <c:v>7219752</c:v>
                      </c:pt>
                      <c:pt idx="43">
                        <c:v>7149379</c:v>
                      </c:pt>
                      <c:pt idx="44">
                        <c:v>7145167</c:v>
                      </c:pt>
                      <c:pt idx="45">
                        <c:v>7038345</c:v>
                      </c:pt>
                      <c:pt idx="46">
                        <c:v>7036677</c:v>
                      </c:pt>
                      <c:pt idx="47">
                        <c:v>40167213</c:v>
                      </c:pt>
                      <c:pt idx="48">
                        <c:v>1545996</c:v>
                      </c:pt>
                      <c:pt idx="49">
                        <c:v>19127784</c:v>
                      </c:pt>
                      <c:pt idx="50">
                        <c:v>753626</c:v>
                      </c:pt>
                      <c:pt idx="51">
                        <c:v>40213146</c:v>
                      </c:pt>
                      <c:pt idx="52">
                        <c:v>986417</c:v>
                      </c:pt>
                      <c:pt idx="53">
                        <c:v>19134047</c:v>
                      </c:pt>
                      <c:pt idx="54">
                        <c:v>40221387</c:v>
                      </c:pt>
                      <c:pt idx="55">
                        <c:v>1126658</c:v>
                      </c:pt>
                      <c:pt idx="56">
                        <c:v>1501700</c:v>
                      </c:pt>
                      <c:pt idx="57">
                        <c:v>40160973</c:v>
                      </c:pt>
                      <c:pt idx="58">
                        <c:v>923645</c:v>
                      </c:pt>
                      <c:pt idx="59">
                        <c:v>40241504</c:v>
                      </c:pt>
                      <c:pt idx="60">
                        <c:v>19005965</c:v>
                      </c:pt>
                      <c:pt idx="61">
                        <c:v>1113346</c:v>
                      </c:pt>
                      <c:pt idx="62">
                        <c:v>1332419</c:v>
                      </c:pt>
                      <c:pt idx="63">
                        <c:v>953076</c:v>
                      </c:pt>
                      <c:pt idx="64">
                        <c:v>1550023</c:v>
                      </c:pt>
                      <c:pt idx="65">
                        <c:v>37003436</c:v>
                      </c:pt>
                      <c:pt idx="66">
                        <c:v>1301154</c:v>
                      </c:pt>
                      <c:pt idx="67">
                        <c:v>19077241</c:v>
                      </c:pt>
                      <c:pt idx="68">
                        <c:v>1560524</c:v>
                      </c:pt>
                      <c:pt idx="69">
                        <c:v>19127213</c:v>
                      </c:pt>
                      <c:pt idx="70">
                        <c:v>40166540</c:v>
                      </c:pt>
                      <c:pt idx="71">
                        <c:v>19019418</c:v>
                      </c:pt>
                      <c:pt idx="72">
                        <c:v>19058398</c:v>
                      </c:pt>
                      <c:pt idx="73">
                        <c:v>19127775</c:v>
                      </c:pt>
                      <c:pt idx="74">
                        <c:v>19123989</c:v>
                      </c:pt>
                      <c:pt idx="75">
                        <c:v>40163897</c:v>
                      </c:pt>
                      <c:pt idx="76">
                        <c:v>19077547</c:v>
                      </c:pt>
                      <c:pt idx="77">
                        <c:v>40166274</c:v>
                      </c:pt>
                      <c:pt idx="78">
                        <c:v>46287338</c:v>
                      </c:pt>
                      <c:pt idx="79">
                        <c:v>19080985</c:v>
                      </c:pt>
                      <c:pt idx="80">
                        <c:v>19019073</c:v>
                      </c:pt>
                      <c:pt idx="81">
                        <c:v>40223757</c:v>
                      </c:pt>
                      <c:pt idx="82">
                        <c:v>19073712</c:v>
                      </c:pt>
                      <c:pt idx="83">
                        <c:v>1112921</c:v>
                      </c:pt>
                      <c:pt idx="84">
                        <c:v>1718370</c:v>
                      </c:pt>
                      <c:pt idx="85">
                        <c:v>19111620</c:v>
                      </c:pt>
                      <c:pt idx="86">
                        <c:v>938330</c:v>
                      </c:pt>
                      <c:pt idx="87">
                        <c:v>19078924</c:v>
                      </c:pt>
                      <c:pt idx="88">
                        <c:v>1301025</c:v>
                      </c:pt>
                      <c:pt idx="89">
                        <c:v>1163944</c:v>
                      </c:pt>
                      <c:pt idx="90">
                        <c:v>938268</c:v>
                      </c:pt>
                      <c:pt idx="91">
                        <c:v>19123592</c:v>
                      </c:pt>
                      <c:pt idx="92">
                        <c:v>40173071</c:v>
                      </c:pt>
                      <c:pt idx="93">
                        <c:v>19073093</c:v>
                      </c:pt>
                      <c:pt idx="94">
                        <c:v>40232454</c:v>
                      </c:pt>
                      <c:pt idx="95">
                        <c:v>1551170</c:v>
                      </c:pt>
                      <c:pt idx="96">
                        <c:v>40221382</c:v>
                      </c:pt>
                      <c:pt idx="97">
                        <c:v>1551099</c:v>
                      </c:pt>
                      <c:pt idx="98">
                        <c:v>1136980</c:v>
                      </c:pt>
                      <c:pt idx="99">
                        <c:v>975125</c:v>
                      </c:pt>
                      <c:pt idx="100">
                        <c:v>1502905</c:v>
                      </c:pt>
                      <c:pt idx="101">
                        <c:v>40220386</c:v>
                      </c:pt>
                      <c:pt idx="102">
                        <c:v>1332418</c:v>
                      </c:pt>
                      <c:pt idx="103">
                        <c:v>35603429</c:v>
                      </c:pt>
                      <c:pt idx="104">
                        <c:v>1506270</c:v>
                      </c:pt>
                      <c:pt idx="105">
                        <c:v>40221383</c:v>
                      </c:pt>
                      <c:pt idx="106">
                        <c:v>19093848</c:v>
                      </c:pt>
                      <c:pt idx="107">
                        <c:v>2718807</c:v>
                      </c:pt>
                      <c:pt idx="108">
                        <c:v>1503297</c:v>
                      </c:pt>
                      <c:pt idx="109">
                        <c:v>19036781</c:v>
                      </c:pt>
                      <c:pt idx="110">
                        <c:v>1135766</c:v>
                      </c:pt>
                      <c:pt idx="111">
                        <c:v>19011035</c:v>
                      </c:pt>
                      <c:pt idx="112">
                        <c:v>40163473</c:v>
                      </c:pt>
                      <c:pt idx="113">
                        <c:v>42707627</c:v>
                      </c:pt>
                      <c:pt idx="114">
                        <c:v>1396131</c:v>
                      </c:pt>
                      <c:pt idx="115">
                        <c:v>40166828</c:v>
                      </c:pt>
                      <c:pt idx="116">
                        <c:v>1308216</c:v>
                      </c:pt>
                      <c:pt idx="117">
                        <c:v>46275280</c:v>
                      </c:pt>
                      <c:pt idx="118">
                        <c:v>40213158</c:v>
                      </c:pt>
                      <c:pt idx="119">
                        <c:v>43011826</c:v>
                      </c:pt>
                      <c:pt idx="120">
                        <c:v>40231925</c:v>
                      </c:pt>
                      <c:pt idx="121">
                        <c:v>903963</c:v>
                      </c:pt>
                      <c:pt idx="122">
                        <c:v>19077513</c:v>
                      </c:pt>
                      <c:pt idx="123">
                        <c:v>19005968</c:v>
                      </c:pt>
                      <c:pt idx="124">
                        <c:v>19077546</c:v>
                      </c:pt>
                      <c:pt idx="125">
                        <c:v>1707687</c:v>
                      </c:pt>
                      <c:pt idx="126">
                        <c:v>46276155</c:v>
                      </c:pt>
                      <c:pt idx="127">
                        <c:v>791967</c:v>
                      </c:pt>
                      <c:pt idx="128">
                        <c:v>37003518</c:v>
                      </c:pt>
                      <c:pt idx="129">
                        <c:v>19023368</c:v>
                      </c:pt>
                      <c:pt idx="130">
                        <c:v>46287618</c:v>
                      </c:pt>
                      <c:pt idx="131">
                        <c:v>1567198</c:v>
                      </c:pt>
                      <c:pt idx="132">
                        <c:v>2718651</c:v>
                      </c:pt>
                      <c:pt idx="133">
                        <c:v>732893</c:v>
                      </c:pt>
                      <c:pt idx="134">
                        <c:v>40232444</c:v>
                      </c:pt>
                      <c:pt idx="135">
                        <c:v>1713332</c:v>
                      </c:pt>
                      <c:pt idx="136">
                        <c:v>1738521</c:v>
                      </c:pt>
                      <c:pt idx="137">
                        <c:v>43011816</c:v>
                      </c:pt>
                      <c:pt idx="138">
                        <c:v>1759206</c:v>
                      </c:pt>
                      <c:pt idx="139">
                        <c:v>19075601</c:v>
                      </c:pt>
                      <c:pt idx="140">
                        <c:v>19072176</c:v>
                      </c:pt>
                      <c:pt idx="141">
                        <c:v>778765</c:v>
                      </c:pt>
                      <c:pt idx="142">
                        <c:v>35605480</c:v>
                      </c:pt>
                      <c:pt idx="143">
                        <c:v>40162511</c:v>
                      </c:pt>
                      <c:pt idx="144">
                        <c:v>40164929</c:v>
                      </c:pt>
                      <c:pt idx="145">
                        <c:v>966991</c:v>
                      </c:pt>
                      <c:pt idx="146">
                        <c:v>21138113</c:v>
                      </c:pt>
                      <c:pt idx="147">
                        <c:v>19115197</c:v>
                      </c:pt>
                      <c:pt idx="148">
                        <c:v>35603430</c:v>
                      </c:pt>
                      <c:pt idx="149">
                        <c:v>1308738</c:v>
                      </c:pt>
                      <c:pt idx="150">
                        <c:v>1545997</c:v>
                      </c:pt>
                      <c:pt idx="151">
                        <c:v>46287424</c:v>
                      </c:pt>
                      <c:pt idx="152">
                        <c:v>40227049</c:v>
                      </c:pt>
                      <c:pt idx="153">
                        <c:v>46287345</c:v>
                      </c:pt>
                      <c:pt idx="154">
                        <c:v>993653</c:v>
                      </c:pt>
                    </c:numCache>
                  </c:numRef>
                </c:yVal>
                <c:smooth val="0"/>
                <c:extLst xmlns:c15="http://schemas.microsoft.com/office/drawing/2012/chart">
                  <c:ext xmlns:c16="http://schemas.microsoft.com/office/drawing/2014/chart" uri="{C3380CC4-5D6E-409C-BE32-E72D297353CC}">
                    <c16:uniqueId val="{00000007-D0CA-4371-B79E-758525E4CCA2}"/>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IndependentStudy!$U$1:$U$2</c15:sqref>
                        </c15:formulaRef>
                      </c:ext>
                    </c:extLst>
                    <c:strCache>
                      <c:ptCount val="2"/>
                      <c:pt idx="0">
                        <c:v>drug_era</c:v>
                      </c:pt>
                      <c:pt idx="1">
                        <c:v>concept_id</c:v>
                      </c:pt>
                    </c:strCache>
                  </c:strRef>
                </c:tx>
                <c:spPr>
                  <a:ln w="25400" cap="rnd">
                    <a:noFill/>
                    <a:round/>
                  </a:ln>
                  <a:effectLst/>
                </c:spPr>
                <c:marker>
                  <c:symbol val="circle"/>
                  <c:size val="5"/>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w="9525">
                      <a:solidFill>
                        <a:schemeClr val="accent1">
                          <a:lumMod val="80000"/>
                          <a:lumOff val="20000"/>
                        </a:schemeClr>
                      </a:solidFill>
                      <a:round/>
                    </a:ln>
                    <a:effectLst/>
                  </c:spPr>
                </c:marker>
                <c:yVal>
                  <c:numRef>
                    <c:extLst xmlns:c15="http://schemas.microsoft.com/office/drawing/2012/chart">
                      <c:ext xmlns:c15="http://schemas.microsoft.com/office/drawing/2012/chart" uri="{02D57815-91ED-43cb-92C2-25804820EDAC}">
                        <c15:formulaRef>
                          <c15:sqref>IndependentStudy!$U$3:$U$157</c15:sqref>
                        </c15:formulaRef>
                      </c:ext>
                    </c:extLst>
                    <c:numCache>
                      <c:formatCode>General</c:formatCode>
                      <c:ptCount val="155"/>
                      <c:pt idx="0">
                        <c:v>967823</c:v>
                      </c:pt>
                      <c:pt idx="1">
                        <c:v>1125315</c:v>
                      </c:pt>
                      <c:pt idx="2">
                        <c:v>989878</c:v>
                      </c:pt>
                      <c:pt idx="3">
                        <c:v>19049105</c:v>
                      </c:pt>
                      <c:pt idx="4">
                        <c:v>1000560</c:v>
                      </c:pt>
                      <c:pt idx="5">
                        <c:v>19036781</c:v>
                      </c:pt>
                      <c:pt idx="6">
                        <c:v>19011035</c:v>
                      </c:pt>
                      <c:pt idx="7">
                        <c:v>753626</c:v>
                      </c:pt>
                      <c:pt idx="8">
                        <c:v>708298</c:v>
                      </c:pt>
                      <c:pt idx="9">
                        <c:v>19080985</c:v>
                      </c:pt>
                      <c:pt idx="10">
                        <c:v>1154029</c:v>
                      </c:pt>
                      <c:pt idx="11">
                        <c:v>1518254</c:v>
                      </c:pt>
                      <c:pt idx="12">
                        <c:v>1124957</c:v>
                      </c:pt>
                      <c:pt idx="13">
                        <c:v>1713332</c:v>
                      </c:pt>
                      <c:pt idx="14">
                        <c:v>986417</c:v>
                      </c:pt>
                      <c:pt idx="15">
                        <c:v>1771162</c:v>
                      </c:pt>
                      <c:pt idx="16">
                        <c:v>1177480</c:v>
                      </c:pt>
                      <c:pt idx="17">
                        <c:v>1154343</c:v>
                      </c:pt>
                      <c:pt idx="18">
                        <c:v>1112807</c:v>
                      </c:pt>
                      <c:pt idx="19">
                        <c:v>1367571</c:v>
                      </c:pt>
                      <c:pt idx="20">
                        <c:v>1136980</c:v>
                      </c:pt>
                      <c:pt idx="21">
                        <c:v>732893</c:v>
                      </c:pt>
                      <c:pt idx="22">
                        <c:v>1551099</c:v>
                      </c:pt>
                      <c:pt idx="23">
                        <c:v>941258</c:v>
                      </c:pt>
                      <c:pt idx="24">
                        <c:v>1126658</c:v>
                      </c:pt>
                      <c:pt idx="25">
                        <c:v>1343916</c:v>
                      </c:pt>
                      <c:pt idx="26">
                        <c:v>903963</c:v>
                      </c:pt>
                      <c:pt idx="27">
                        <c:v>948078</c:v>
                      </c:pt>
                      <c:pt idx="28">
                        <c:v>19135374</c:v>
                      </c:pt>
                      <c:pt idx="29">
                        <c:v>1560524</c:v>
                      </c:pt>
                      <c:pt idx="30">
                        <c:v>797399</c:v>
                      </c:pt>
                      <c:pt idx="31">
                        <c:v>953076</c:v>
                      </c:pt>
                      <c:pt idx="32">
                        <c:v>19079524</c:v>
                      </c:pt>
                      <c:pt idx="33">
                        <c:v>1129625</c:v>
                      </c:pt>
                      <c:pt idx="34">
                        <c:v>1149380</c:v>
                      </c:pt>
                      <c:pt idx="35">
                        <c:v>1301025</c:v>
                      </c:pt>
                      <c:pt idx="36">
                        <c:v>938268</c:v>
                      </c:pt>
                      <c:pt idx="37">
                        <c:v>1734104</c:v>
                      </c:pt>
                      <c:pt idx="38">
                        <c:v>1545958</c:v>
                      </c:pt>
                      <c:pt idx="39">
                        <c:v>9175375</c:v>
                      </c:pt>
                      <c:pt idx="40">
                        <c:v>9151492</c:v>
                      </c:pt>
                      <c:pt idx="41">
                        <c:v>9135801</c:v>
                      </c:pt>
                      <c:pt idx="42">
                        <c:v>9022319</c:v>
                      </c:pt>
                      <c:pt idx="43">
                        <c:v>9011962</c:v>
                      </c:pt>
                      <c:pt idx="44">
                        <c:v>8819231</c:v>
                      </c:pt>
                      <c:pt idx="45">
                        <c:v>8747705</c:v>
                      </c:pt>
                      <c:pt idx="46">
                        <c:v>8541859</c:v>
                      </c:pt>
                      <c:pt idx="47">
                        <c:v>35604506</c:v>
                      </c:pt>
                      <c:pt idx="48">
                        <c:v>1174888</c:v>
                      </c:pt>
                      <c:pt idx="49">
                        <c:v>923645</c:v>
                      </c:pt>
                      <c:pt idx="50">
                        <c:v>1308216</c:v>
                      </c:pt>
                      <c:pt idx="51">
                        <c:v>1332418</c:v>
                      </c:pt>
                      <c:pt idx="52">
                        <c:v>35605482</c:v>
                      </c:pt>
                      <c:pt idx="53">
                        <c:v>1103314</c:v>
                      </c:pt>
                      <c:pt idx="54">
                        <c:v>1127433</c:v>
                      </c:pt>
                      <c:pt idx="55">
                        <c:v>791967</c:v>
                      </c:pt>
                      <c:pt idx="56">
                        <c:v>1301152</c:v>
                      </c:pt>
                      <c:pt idx="57">
                        <c:v>1836430</c:v>
                      </c:pt>
                      <c:pt idx="58">
                        <c:v>939506</c:v>
                      </c:pt>
                      <c:pt idx="59">
                        <c:v>1550023</c:v>
                      </c:pt>
                      <c:pt idx="60">
                        <c:v>19070869</c:v>
                      </c:pt>
                      <c:pt idx="61">
                        <c:v>37003432</c:v>
                      </c:pt>
                      <c:pt idx="62">
                        <c:v>993631</c:v>
                      </c:pt>
                      <c:pt idx="63">
                        <c:v>1797513</c:v>
                      </c:pt>
                      <c:pt idx="64">
                        <c:v>1501700</c:v>
                      </c:pt>
                      <c:pt idx="65">
                        <c:v>1707164</c:v>
                      </c:pt>
                      <c:pt idx="66">
                        <c:v>974166</c:v>
                      </c:pt>
                      <c:pt idx="67">
                        <c:v>1777806</c:v>
                      </c:pt>
                      <c:pt idx="68">
                        <c:v>1738521</c:v>
                      </c:pt>
                      <c:pt idx="69">
                        <c:v>35603428</c:v>
                      </c:pt>
                      <c:pt idx="70">
                        <c:v>1707687</c:v>
                      </c:pt>
                      <c:pt idx="71">
                        <c:v>1135766</c:v>
                      </c:pt>
                      <c:pt idx="72">
                        <c:v>778711</c:v>
                      </c:pt>
                      <c:pt idx="73">
                        <c:v>1110410</c:v>
                      </c:pt>
                      <c:pt idx="74">
                        <c:v>975125</c:v>
                      </c:pt>
                      <c:pt idx="75">
                        <c:v>752061</c:v>
                      </c:pt>
                      <c:pt idx="76">
                        <c:v>966991</c:v>
                      </c:pt>
                      <c:pt idx="77">
                        <c:v>939976</c:v>
                      </c:pt>
                      <c:pt idx="78">
                        <c:v>1115008</c:v>
                      </c:pt>
                      <c:pt idx="79">
                        <c:v>40227012</c:v>
                      </c:pt>
                      <c:pt idx="80">
                        <c:v>19111620</c:v>
                      </c:pt>
                      <c:pt idx="81">
                        <c:v>1112921</c:v>
                      </c:pt>
                      <c:pt idx="82">
                        <c:v>19077884</c:v>
                      </c:pt>
                      <c:pt idx="83">
                        <c:v>1503297</c:v>
                      </c:pt>
                      <c:pt idx="84">
                        <c:v>777221</c:v>
                      </c:pt>
                      <c:pt idx="85">
                        <c:v>19092849</c:v>
                      </c:pt>
                      <c:pt idx="86">
                        <c:v>1754994</c:v>
                      </c:pt>
                      <c:pt idx="87">
                        <c:v>992956</c:v>
                      </c:pt>
                      <c:pt idx="88">
                        <c:v>1136601</c:v>
                      </c:pt>
                      <c:pt idx="89">
                        <c:v>40232756</c:v>
                      </c:pt>
                      <c:pt idx="90">
                        <c:v>1136487</c:v>
                      </c:pt>
                      <c:pt idx="91">
                        <c:v>1124300</c:v>
                      </c:pt>
                      <c:pt idx="92">
                        <c:v>1163944</c:v>
                      </c:pt>
                      <c:pt idx="93">
                        <c:v>1396131</c:v>
                      </c:pt>
                      <c:pt idx="94">
                        <c:v>19005965</c:v>
                      </c:pt>
                      <c:pt idx="95">
                        <c:v>1367500</c:v>
                      </c:pt>
                      <c:pt idx="96">
                        <c:v>1153013</c:v>
                      </c:pt>
                      <c:pt idx="97">
                        <c:v>739138</c:v>
                      </c:pt>
                      <c:pt idx="98">
                        <c:v>37003436</c:v>
                      </c:pt>
                      <c:pt idx="99">
                        <c:v>1114220</c:v>
                      </c:pt>
                      <c:pt idx="100">
                        <c:v>703547</c:v>
                      </c:pt>
                      <c:pt idx="101">
                        <c:v>924939</c:v>
                      </c:pt>
                      <c:pt idx="102">
                        <c:v>1308738</c:v>
                      </c:pt>
                      <c:pt idx="103">
                        <c:v>997881</c:v>
                      </c:pt>
                      <c:pt idx="104">
                        <c:v>40241504</c:v>
                      </c:pt>
                      <c:pt idx="105">
                        <c:v>19078092</c:v>
                      </c:pt>
                      <c:pt idx="106">
                        <c:v>19035704</c:v>
                      </c:pt>
                      <c:pt idx="107">
                        <c:v>19011773</c:v>
                      </c:pt>
                      <c:pt idx="108">
                        <c:v>1154186</c:v>
                      </c:pt>
                      <c:pt idx="109">
                        <c:v>1149196</c:v>
                      </c:pt>
                      <c:pt idx="110">
                        <c:v>19061088</c:v>
                      </c:pt>
                      <c:pt idx="111">
                        <c:v>43013024</c:v>
                      </c:pt>
                      <c:pt idx="112">
                        <c:v>19081224</c:v>
                      </c:pt>
                      <c:pt idx="113">
                        <c:v>40167259</c:v>
                      </c:pt>
                      <c:pt idx="114">
                        <c:v>922570</c:v>
                      </c:pt>
                      <c:pt idx="115">
                        <c:v>1549786</c:v>
                      </c:pt>
                      <c:pt idx="116">
                        <c:v>36878782</c:v>
                      </c:pt>
                      <c:pt idx="117">
                        <c:v>46275993</c:v>
                      </c:pt>
                      <c:pt idx="118">
                        <c:v>46275996</c:v>
                      </c:pt>
                      <c:pt idx="119">
                        <c:v>46275999</c:v>
                      </c:pt>
                      <c:pt idx="120">
                        <c:v>1502905</c:v>
                      </c:pt>
                      <c:pt idx="121">
                        <c:v>951511</c:v>
                      </c:pt>
                      <c:pt idx="122">
                        <c:v>1373928</c:v>
                      </c:pt>
                      <c:pt idx="123">
                        <c:v>35605480</c:v>
                      </c:pt>
                      <c:pt idx="124">
                        <c:v>924566</c:v>
                      </c:pt>
                      <c:pt idx="125">
                        <c:v>715939</c:v>
                      </c:pt>
                      <c:pt idx="126">
                        <c:v>36250141</c:v>
                      </c:pt>
                      <c:pt idx="127">
                        <c:v>19020053</c:v>
                      </c:pt>
                      <c:pt idx="128">
                        <c:v>37003518</c:v>
                      </c:pt>
                      <c:pt idx="129">
                        <c:v>1107830</c:v>
                      </c:pt>
                      <c:pt idx="130">
                        <c:v>1596977</c:v>
                      </c:pt>
                      <c:pt idx="131">
                        <c:v>19009405</c:v>
                      </c:pt>
                      <c:pt idx="132">
                        <c:v>40221381</c:v>
                      </c:pt>
                      <c:pt idx="133">
                        <c:v>836208</c:v>
                      </c:pt>
                      <c:pt idx="134">
                        <c:v>1150345</c:v>
                      </c:pt>
                      <c:pt idx="135">
                        <c:v>19137312</c:v>
                      </c:pt>
                      <c:pt idx="136">
                        <c:v>750982</c:v>
                      </c:pt>
                      <c:pt idx="137">
                        <c:v>920293</c:v>
                      </c:pt>
                      <c:pt idx="138">
                        <c:v>40162515</c:v>
                      </c:pt>
                      <c:pt idx="139">
                        <c:v>40220357</c:v>
                      </c:pt>
                      <c:pt idx="140">
                        <c:v>19003953</c:v>
                      </c:pt>
                      <c:pt idx="141">
                        <c:v>40076609</c:v>
                      </c:pt>
                      <c:pt idx="142">
                        <c:v>19080217</c:v>
                      </c:pt>
                      <c:pt idx="143">
                        <c:v>1154161</c:v>
                      </c:pt>
                      <c:pt idx="144">
                        <c:v>1346823</c:v>
                      </c:pt>
                      <c:pt idx="145">
                        <c:v>1386957</c:v>
                      </c:pt>
                      <c:pt idx="146">
                        <c:v>906780</c:v>
                      </c:pt>
                      <c:pt idx="147">
                        <c:v>19045045</c:v>
                      </c:pt>
                      <c:pt idx="148">
                        <c:v>915175</c:v>
                      </c:pt>
                      <c:pt idx="149">
                        <c:v>19078924</c:v>
                      </c:pt>
                      <c:pt idx="150">
                        <c:v>19027362</c:v>
                      </c:pt>
                      <c:pt idx="151">
                        <c:v>40064205</c:v>
                      </c:pt>
                      <c:pt idx="152">
                        <c:v>939259</c:v>
                      </c:pt>
                      <c:pt idx="153">
                        <c:v>948582</c:v>
                      </c:pt>
                      <c:pt idx="154">
                        <c:v>715259</c:v>
                      </c:pt>
                    </c:numCache>
                  </c:numRef>
                </c:yVal>
                <c:smooth val="0"/>
                <c:extLst xmlns:c15="http://schemas.microsoft.com/office/drawing/2012/chart">
                  <c:ext xmlns:c16="http://schemas.microsoft.com/office/drawing/2014/chart" uri="{C3380CC4-5D6E-409C-BE32-E72D297353CC}">
                    <c16:uniqueId val="{00000008-D0CA-4371-B79E-758525E4CCA2}"/>
                  </c:ext>
                </c:extLst>
              </c15:ser>
            </c15:filteredScatterSeries>
            <c15:filteredScatterSeries>
              <c15:ser>
                <c:idx val="8"/>
                <c:order val="8"/>
                <c:tx>
                  <c:strRef>
                    <c:extLst xmlns:c15="http://schemas.microsoft.com/office/drawing/2012/chart">
                      <c:ext xmlns:c15="http://schemas.microsoft.com/office/drawing/2012/chart" uri="{02D57815-91ED-43cb-92C2-25804820EDAC}">
                        <c15:formulaRef>
                          <c15:sqref>IndependentStudy!$W$1:$W$2</c15:sqref>
                        </c15:formulaRef>
                      </c:ext>
                    </c:extLst>
                    <c:strCache>
                      <c:ptCount val="2"/>
                      <c:pt idx="0">
                        <c:v>observation</c:v>
                      </c:pt>
                      <c:pt idx="1">
                        <c:v>concept_id</c:v>
                      </c:pt>
                    </c:strCache>
                  </c:strRef>
                </c:tx>
                <c:spPr>
                  <a:ln w="25400" cap="rnd">
                    <a:noFill/>
                    <a:round/>
                  </a:ln>
                  <a:effectLst/>
                </c:spPr>
                <c:marker>
                  <c:symbol val="circle"/>
                  <c:size val="5"/>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w="9525">
                      <a:solidFill>
                        <a:schemeClr val="accent5">
                          <a:lumMod val="80000"/>
                          <a:lumOff val="20000"/>
                        </a:schemeClr>
                      </a:solidFill>
                      <a:round/>
                    </a:ln>
                    <a:effectLst/>
                  </c:spPr>
                </c:marker>
                <c:yVal>
                  <c:numRef>
                    <c:extLst xmlns:c15="http://schemas.microsoft.com/office/drawing/2012/chart">
                      <c:ext xmlns:c15="http://schemas.microsoft.com/office/drawing/2012/chart" uri="{02D57815-91ED-43cb-92C2-25804820EDAC}">
                        <c15:formulaRef>
                          <c15:sqref>IndependentStudy!$W$3:$W$157</c15:sqref>
                        </c15:formulaRef>
                      </c:ext>
                    </c:extLst>
                    <c:numCache>
                      <c:formatCode>General</c:formatCode>
                      <c:ptCount val="155"/>
                      <c:pt idx="0">
                        <c:v>4203722</c:v>
                      </c:pt>
                      <c:pt idx="1">
                        <c:v>1340204</c:v>
                      </c:pt>
                      <c:pt idx="2">
                        <c:v>36308879</c:v>
                      </c:pt>
                      <c:pt idx="3">
                        <c:v>45879404</c:v>
                      </c:pt>
                      <c:pt idx="4">
                        <c:v>36307819</c:v>
                      </c:pt>
                      <c:pt idx="5">
                        <c:v>46272450</c:v>
                      </c:pt>
                      <c:pt idx="6">
                        <c:v>3019237</c:v>
                      </c:pt>
                      <c:pt idx="7">
                        <c:v>21494995</c:v>
                      </c:pt>
                      <c:pt idx="8">
                        <c:v>4137274</c:v>
                      </c:pt>
                      <c:pt idx="9">
                        <c:v>43054909</c:v>
                      </c:pt>
                      <c:pt idx="10">
                        <c:v>4224504</c:v>
                      </c:pt>
                      <c:pt idx="11">
                        <c:v>3010247</c:v>
                      </c:pt>
                      <c:pt idx="12">
                        <c:v>37311059</c:v>
                      </c:pt>
                      <c:pt idx="13">
                        <c:v>4216746</c:v>
                      </c:pt>
                      <c:pt idx="14">
                        <c:v>36307579</c:v>
                      </c:pt>
                      <c:pt idx="15">
                        <c:v>45883458</c:v>
                      </c:pt>
                      <c:pt idx="16">
                        <c:v>4203942</c:v>
                      </c:pt>
                      <c:pt idx="17">
                        <c:v>46273937</c:v>
                      </c:pt>
                      <c:pt idx="18">
                        <c:v>4033240</c:v>
                      </c:pt>
                      <c:pt idx="19">
                        <c:v>4188893</c:v>
                      </c:pt>
                      <c:pt idx="20">
                        <c:v>46272451</c:v>
                      </c:pt>
                      <c:pt idx="21">
                        <c:v>3003798</c:v>
                      </c:pt>
                      <c:pt idx="22">
                        <c:v>4108442</c:v>
                      </c:pt>
                      <c:pt idx="23">
                        <c:v>36305168</c:v>
                      </c:pt>
                      <c:pt idx="24">
                        <c:v>4047564</c:v>
                      </c:pt>
                      <c:pt idx="25">
                        <c:v>4124779</c:v>
                      </c:pt>
                      <c:pt idx="26">
                        <c:v>704996</c:v>
                      </c:pt>
                      <c:pt idx="27">
                        <c:v>37016200</c:v>
                      </c:pt>
                      <c:pt idx="28">
                        <c:v>3034263</c:v>
                      </c:pt>
                      <c:pt idx="29">
                        <c:v>4060985</c:v>
                      </c:pt>
                      <c:pt idx="30">
                        <c:v>443364</c:v>
                      </c:pt>
                      <c:pt idx="31">
                        <c:v>3040464</c:v>
                      </c:pt>
                      <c:pt idx="32">
                        <c:v>45765728</c:v>
                      </c:pt>
                      <c:pt idx="33">
                        <c:v>3040950</c:v>
                      </c:pt>
                      <c:pt idx="34">
                        <c:v>3031680</c:v>
                      </c:pt>
                      <c:pt idx="35">
                        <c:v>4152283</c:v>
                      </c:pt>
                      <c:pt idx="36">
                        <c:v>4283657</c:v>
                      </c:pt>
                      <c:pt idx="37">
                        <c:v>4275495</c:v>
                      </c:pt>
                      <c:pt idx="38">
                        <c:v>4110772</c:v>
                      </c:pt>
                      <c:pt idx="39">
                        <c:v>4141152</c:v>
                      </c:pt>
                      <c:pt idx="40">
                        <c:v>4062400</c:v>
                      </c:pt>
                      <c:pt idx="41">
                        <c:v>3957477</c:v>
                      </c:pt>
                      <c:pt idx="42">
                        <c:v>3877807</c:v>
                      </c:pt>
                      <c:pt idx="43">
                        <c:v>3857683</c:v>
                      </c:pt>
                      <c:pt idx="44">
                        <c:v>3830492</c:v>
                      </c:pt>
                      <c:pt idx="45">
                        <c:v>3743636</c:v>
                      </c:pt>
                      <c:pt idx="46">
                        <c:v>3663453</c:v>
                      </c:pt>
                      <c:pt idx="47">
                        <c:v>4005823</c:v>
                      </c:pt>
                      <c:pt idx="48">
                        <c:v>4220163</c:v>
                      </c:pt>
                      <c:pt idx="49">
                        <c:v>45765920</c:v>
                      </c:pt>
                      <c:pt idx="50">
                        <c:v>45766930</c:v>
                      </c:pt>
                      <c:pt idx="51">
                        <c:v>432456</c:v>
                      </c:pt>
                      <c:pt idx="52">
                        <c:v>3005879</c:v>
                      </c:pt>
                      <c:pt idx="53">
                        <c:v>4041306</c:v>
                      </c:pt>
                      <c:pt idx="54">
                        <c:v>45772705</c:v>
                      </c:pt>
                      <c:pt idx="55">
                        <c:v>4167217</c:v>
                      </c:pt>
                      <c:pt idx="56">
                        <c:v>45885135</c:v>
                      </c:pt>
                      <c:pt idx="57">
                        <c:v>4307024</c:v>
                      </c:pt>
                      <c:pt idx="58">
                        <c:v>44786668</c:v>
                      </c:pt>
                      <c:pt idx="59">
                        <c:v>439224</c:v>
                      </c:pt>
                      <c:pt idx="60">
                        <c:v>45881517</c:v>
                      </c:pt>
                      <c:pt idx="61">
                        <c:v>4019967</c:v>
                      </c:pt>
                      <c:pt idx="62">
                        <c:v>437643</c:v>
                      </c:pt>
                      <c:pt idx="63">
                        <c:v>2617452</c:v>
                      </c:pt>
                      <c:pt idx="64">
                        <c:v>9202</c:v>
                      </c:pt>
                      <c:pt idx="65">
                        <c:v>4271661</c:v>
                      </c:pt>
                      <c:pt idx="66">
                        <c:v>441207</c:v>
                      </c:pt>
                      <c:pt idx="67">
                        <c:v>4214956</c:v>
                      </c:pt>
                      <c:pt idx="68">
                        <c:v>3004518</c:v>
                      </c:pt>
                      <c:pt idx="69">
                        <c:v>3035482</c:v>
                      </c:pt>
                      <c:pt idx="70">
                        <c:v>37020730</c:v>
                      </c:pt>
                      <c:pt idx="71">
                        <c:v>2102034</c:v>
                      </c:pt>
                      <c:pt idx="72">
                        <c:v>40770349</c:v>
                      </c:pt>
                      <c:pt idx="73">
                        <c:v>4060705</c:v>
                      </c:pt>
                      <c:pt idx="74">
                        <c:v>45771331</c:v>
                      </c:pt>
                      <c:pt idx="75">
                        <c:v>4186037</c:v>
                      </c:pt>
                      <c:pt idx="76">
                        <c:v>4215685</c:v>
                      </c:pt>
                      <c:pt idx="77">
                        <c:v>2106285</c:v>
                      </c:pt>
                      <c:pt idx="78">
                        <c:v>4081759</c:v>
                      </c:pt>
                      <c:pt idx="79">
                        <c:v>45884037</c:v>
                      </c:pt>
                      <c:pt idx="80">
                        <c:v>45765917</c:v>
                      </c:pt>
                      <c:pt idx="81">
                        <c:v>45766277</c:v>
                      </c:pt>
                      <c:pt idx="82">
                        <c:v>40766721</c:v>
                      </c:pt>
                      <c:pt idx="83">
                        <c:v>4022057</c:v>
                      </c:pt>
                      <c:pt idx="84">
                        <c:v>3035225</c:v>
                      </c:pt>
                      <c:pt idx="85">
                        <c:v>2106281</c:v>
                      </c:pt>
                      <c:pt idx="86">
                        <c:v>3034855</c:v>
                      </c:pt>
                      <c:pt idx="87">
                        <c:v>4282779</c:v>
                      </c:pt>
                      <c:pt idx="88">
                        <c:v>435928</c:v>
                      </c:pt>
                      <c:pt idx="89">
                        <c:v>4247398</c:v>
                      </c:pt>
                      <c:pt idx="90">
                        <c:v>436583</c:v>
                      </c:pt>
                      <c:pt idx="91">
                        <c:v>141693</c:v>
                      </c:pt>
                      <c:pt idx="92">
                        <c:v>2101941</c:v>
                      </c:pt>
                      <c:pt idx="93">
                        <c:v>4290243</c:v>
                      </c:pt>
                      <c:pt idx="94">
                        <c:v>46236911</c:v>
                      </c:pt>
                      <c:pt idx="95">
                        <c:v>36304041</c:v>
                      </c:pt>
                      <c:pt idx="96">
                        <c:v>40481872</c:v>
                      </c:pt>
                      <c:pt idx="97">
                        <c:v>4225511</c:v>
                      </c:pt>
                      <c:pt idx="98">
                        <c:v>4148407</c:v>
                      </c:pt>
                      <c:pt idx="99">
                        <c:v>4082397</c:v>
                      </c:pt>
                      <c:pt idx="100">
                        <c:v>45763842</c:v>
                      </c:pt>
                      <c:pt idx="101">
                        <c:v>4277123</c:v>
                      </c:pt>
                      <c:pt idx="102">
                        <c:v>44786391</c:v>
                      </c:pt>
                      <c:pt idx="103">
                        <c:v>40762523</c:v>
                      </c:pt>
                      <c:pt idx="104">
                        <c:v>4174707</c:v>
                      </c:pt>
                      <c:pt idx="105">
                        <c:v>2313972</c:v>
                      </c:pt>
                      <c:pt idx="106">
                        <c:v>4138763</c:v>
                      </c:pt>
                      <c:pt idx="107">
                        <c:v>46234789</c:v>
                      </c:pt>
                      <c:pt idx="108">
                        <c:v>4219336</c:v>
                      </c:pt>
                      <c:pt idx="109">
                        <c:v>4135421</c:v>
                      </c:pt>
                      <c:pt idx="110">
                        <c:v>4240903</c:v>
                      </c:pt>
                      <c:pt idx="111">
                        <c:v>40766945</c:v>
                      </c:pt>
                      <c:pt idx="112">
                        <c:v>2720700</c:v>
                      </c:pt>
                      <c:pt idx="113">
                        <c:v>3022650</c:v>
                      </c:pt>
                      <c:pt idx="114">
                        <c:v>4046550</c:v>
                      </c:pt>
                      <c:pt idx="115">
                        <c:v>46272452</c:v>
                      </c:pt>
                      <c:pt idx="116">
                        <c:v>4082209</c:v>
                      </c:pt>
                      <c:pt idx="117">
                        <c:v>2617827</c:v>
                      </c:pt>
                      <c:pt idx="118">
                        <c:v>36306143</c:v>
                      </c:pt>
                      <c:pt idx="119">
                        <c:v>4179963</c:v>
                      </c:pt>
                      <c:pt idx="120">
                        <c:v>21494983</c:v>
                      </c:pt>
                      <c:pt idx="121">
                        <c:v>40766231</c:v>
                      </c:pt>
                      <c:pt idx="122">
                        <c:v>37109774</c:v>
                      </c:pt>
                      <c:pt idx="123">
                        <c:v>3018063</c:v>
                      </c:pt>
                      <c:pt idx="124">
                        <c:v>21492245</c:v>
                      </c:pt>
                      <c:pt idx="125">
                        <c:v>4119499</c:v>
                      </c:pt>
                      <c:pt idx="126">
                        <c:v>46272453</c:v>
                      </c:pt>
                      <c:pt idx="127">
                        <c:v>4237719</c:v>
                      </c:pt>
                      <c:pt idx="128">
                        <c:v>45878118</c:v>
                      </c:pt>
                      <c:pt idx="129">
                        <c:v>4192791</c:v>
                      </c:pt>
                      <c:pt idx="130">
                        <c:v>4334494</c:v>
                      </c:pt>
                      <c:pt idx="131">
                        <c:v>437525</c:v>
                      </c:pt>
                      <c:pt idx="132">
                        <c:v>441482</c:v>
                      </c:pt>
                      <c:pt idx="133">
                        <c:v>2101897</c:v>
                      </c:pt>
                      <c:pt idx="134">
                        <c:v>46234787</c:v>
                      </c:pt>
                      <c:pt idx="135">
                        <c:v>2514400</c:v>
                      </c:pt>
                      <c:pt idx="136">
                        <c:v>2414345</c:v>
                      </c:pt>
                      <c:pt idx="137">
                        <c:v>439141</c:v>
                      </c:pt>
                      <c:pt idx="138">
                        <c:v>3045290</c:v>
                      </c:pt>
                      <c:pt idx="139">
                        <c:v>40756859</c:v>
                      </c:pt>
                      <c:pt idx="140">
                        <c:v>43020581</c:v>
                      </c:pt>
                      <c:pt idx="141">
                        <c:v>2101944</c:v>
                      </c:pt>
                      <c:pt idx="142">
                        <c:v>4353940</c:v>
                      </c:pt>
                      <c:pt idx="143">
                        <c:v>4305831</c:v>
                      </c:pt>
                      <c:pt idx="144">
                        <c:v>4117957</c:v>
                      </c:pt>
                      <c:pt idx="145">
                        <c:v>2106286</c:v>
                      </c:pt>
                      <c:pt idx="146">
                        <c:v>37017812</c:v>
                      </c:pt>
                      <c:pt idx="147">
                        <c:v>36713471</c:v>
                      </c:pt>
                      <c:pt idx="148">
                        <c:v>45884038</c:v>
                      </c:pt>
                      <c:pt idx="149">
                        <c:v>42539072</c:v>
                      </c:pt>
                      <c:pt idx="150">
                        <c:v>46235214</c:v>
                      </c:pt>
                      <c:pt idx="151">
                        <c:v>4196943</c:v>
                      </c:pt>
                      <c:pt idx="152">
                        <c:v>762498</c:v>
                      </c:pt>
                      <c:pt idx="153">
                        <c:v>762499</c:v>
                      </c:pt>
                      <c:pt idx="154">
                        <c:v>3046688</c:v>
                      </c:pt>
                    </c:numCache>
                  </c:numRef>
                </c:yVal>
                <c:smooth val="0"/>
                <c:extLst xmlns:c15="http://schemas.microsoft.com/office/drawing/2012/chart">
                  <c:ext xmlns:c16="http://schemas.microsoft.com/office/drawing/2014/chart" uri="{C3380CC4-5D6E-409C-BE32-E72D297353CC}">
                    <c16:uniqueId val="{00000009-D0CA-4371-B79E-758525E4CCA2}"/>
                  </c:ext>
                </c:extLst>
              </c15:ser>
            </c15:filteredScatterSeries>
          </c:ext>
        </c:extLst>
      </c:scatterChart>
      <c:valAx>
        <c:axId val="1056079360"/>
        <c:scaling>
          <c:orientation val="minMax"/>
          <c:max val="155"/>
        </c:scaling>
        <c:delete val="0"/>
        <c:axPos val="b"/>
        <c:majorGridlines>
          <c:spPr>
            <a:ln w="9525" cap="flat" cmpd="sng" algn="ctr">
              <a:no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370846464"/>
        <c:crosses val="autoZero"/>
        <c:crossBetween val="midCat"/>
      </c:valAx>
      <c:valAx>
        <c:axId val="370846464"/>
        <c:scaling>
          <c:orientation val="minMax"/>
          <c:max val="100000000"/>
        </c:scaling>
        <c:delete val="0"/>
        <c:axPos val="l"/>
        <c:majorGridlines>
          <c:spPr>
            <a:ln w="9525" cap="flat" cmpd="sng" algn="ctr">
              <a:solidFill>
                <a:schemeClr val="bg2">
                  <a:lumMod val="10000"/>
                </a:schemeClr>
              </a:soli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1056079360"/>
        <c:crosses val="autoZero"/>
        <c:crossBetween val="midCat"/>
        <c:majorUnit val="10000000"/>
        <c:dispUnits>
          <c:builtInUnit val="millions"/>
          <c:dispUnitsLbl>
            <c:layout>
              <c:manualLayout>
                <c:xMode val="edge"/>
                <c:yMode val="edge"/>
                <c:x val="1.174394818905436E-2"/>
                <c:y val="2.6950657765817076E-2"/>
              </c:manualLayout>
            </c:layout>
            <c:spPr>
              <a:noFill/>
              <a:ln>
                <a:noFill/>
              </a:ln>
              <a:effectLst/>
            </c:spPr>
            <c:txPr>
              <a:bodyPr rot="-5400000" spcFirstLastPara="1" vertOverflow="ellipsis" vert="horz" wrap="square" anchor="ctr" anchorCtr="1"/>
              <a:lstStyle/>
              <a:p>
                <a:pPr>
                  <a:defRPr sz="1197" b="1" i="0" u="none" strike="noStrike" kern="1200" baseline="0">
                    <a:solidFill>
                      <a:schemeClr val="bg2">
                        <a:lumMod val="10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bg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Sheet7!$C$29</c:f>
              <c:strCache>
                <c:ptCount val="1"/>
                <c:pt idx="0">
                  <c:v>condition_occurence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numRef>
              <c:f>Sheet7!$A$31:$A$55</c:f>
              <c:numCache>
                <c:formatCode>General</c:formatCode>
                <c:ptCount val="25"/>
                <c:pt idx="0">
                  <c:v>440704</c:v>
                </c:pt>
                <c:pt idx="1">
                  <c:v>441408</c:v>
                </c:pt>
                <c:pt idx="2">
                  <c:v>442077</c:v>
                </c:pt>
                <c:pt idx="3">
                  <c:v>442588</c:v>
                </c:pt>
                <c:pt idx="4">
                  <c:v>442752</c:v>
                </c:pt>
                <c:pt idx="5">
                  <c:v>4077577</c:v>
                </c:pt>
                <c:pt idx="6">
                  <c:v>4059290</c:v>
                </c:pt>
                <c:pt idx="7">
                  <c:v>4043042</c:v>
                </c:pt>
                <c:pt idx="8">
                  <c:v>4041283</c:v>
                </c:pt>
                <c:pt idx="9">
                  <c:v>4079750</c:v>
                </c:pt>
                <c:pt idx="10">
                  <c:v>4134121</c:v>
                </c:pt>
                <c:pt idx="11">
                  <c:v>4144111</c:v>
                </c:pt>
                <c:pt idx="12">
                  <c:v>4146581</c:v>
                </c:pt>
                <c:pt idx="13">
                  <c:v>4147829</c:v>
                </c:pt>
                <c:pt idx="14">
                  <c:v>4154290</c:v>
                </c:pt>
                <c:pt idx="15">
                  <c:v>4169095</c:v>
                </c:pt>
                <c:pt idx="16">
                  <c:v>4170554</c:v>
                </c:pt>
                <c:pt idx="17">
                  <c:v>4171917</c:v>
                </c:pt>
                <c:pt idx="18">
                  <c:v>4174262</c:v>
                </c:pt>
                <c:pt idx="19">
                  <c:v>4180628</c:v>
                </c:pt>
                <c:pt idx="20">
                  <c:v>4193704</c:v>
                </c:pt>
                <c:pt idx="21">
                  <c:v>4195085</c:v>
                </c:pt>
                <c:pt idx="22">
                  <c:v>4201745</c:v>
                </c:pt>
                <c:pt idx="23">
                  <c:v>4203722</c:v>
                </c:pt>
                <c:pt idx="24">
                  <c:v>4209423</c:v>
                </c:pt>
              </c:numCache>
            </c:numRef>
          </c:cat>
          <c:val>
            <c:numRef>
              <c:f>Sheet7!$D$31:$D$55</c:f>
              <c:numCache>
                <c:formatCode>General</c:formatCode>
                <c:ptCount val="25"/>
                <c:pt idx="0">
                  <c:v>1594090</c:v>
                </c:pt>
                <c:pt idx="1">
                  <c:v>2813437</c:v>
                </c:pt>
                <c:pt idx="2">
                  <c:v>2737974</c:v>
                </c:pt>
                <c:pt idx="3">
                  <c:v>1164233</c:v>
                </c:pt>
                <c:pt idx="4">
                  <c:v>17866599</c:v>
                </c:pt>
                <c:pt idx="5">
                  <c:v>2591923</c:v>
                </c:pt>
                <c:pt idx="6">
                  <c:v>2410724</c:v>
                </c:pt>
                <c:pt idx="7">
                  <c:v>4329004</c:v>
                </c:pt>
                <c:pt idx="8">
                  <c:v>1693351</c:v>
                </c:pt>
                <c:pt idx="9">
                  <c:v>3492572</c:v>
                </c:pt>
                <c:pt idx="10">
                  <c:v>6916620</c:v>
                </c:pt>
                <c:pt idx="11">
                  <c:v>2156942</c:v>
                </c:pt>
                <c:pt idx="12">
                  <c:v>2254201</c:v>
                </c:pt>
                <c:pt idx="13">
                  <c:v>1256437</c:v>
                </c:pt>
                <c:pt idx="14">
                  <c:v>1617767</c:v>
                </c:pt>
                <c:pt idx="15">
                  <c:v>1445954</c:v>
                </c:pt>
                <c:pt idx="16">
                  <c:v>1736651</c:v>
                </c:pt>
                <c:pt idx="17">
                  <c:v>2168339</c:v>
                </c:pt>
                <c:pt idx="18">
                  <c:v>8584584</c:v>
                </c:pt>
                <c:pt idx="19">
                  <c:v>2254053</c:v>
                </c:pt>
                <c:pt idx="20">
                  <c:v>1638390</c:v>
                </c:pt>
                <c:pt idx="21">
                  <c:v>1613398</c:v>
                </c:pt>
                <c:pt idx="22">
                  <c:v>2234763</c:v>
                </c:pt>
                <c:pt idx="23">
                  <c:v>3045205</c:v>
                </c:pt>
                <c:pt idx="24">
                  <c:v>1442044</c:v>
                </c:pt>
              </c:numCache>
            </c:numRef>
          </c:val>
          <c:extLst>
            <c:ext xmlns:c16="http://schemas.microsoft.com/office/drawing/2014/chart" uri="{C3380CC4-5D6E-409C-BE32-E72D297353CC}">
              <c16:uniqueId val="{00000000-54F0-412F-A104-0886F6037566}"/>
            </c:ext>
          </c:extLst>
        </c:ser>
        <c:ser>
          <c:idx val="1"/>
          <c:order val="1"/>
          <c:tx>
            <c:strRef>
              <c:f>Sheet7!$A$29</c:f>
              <c:strCache>
                <c:ptCount val="1"/>
                <c:pt idx="0">
                  <c:v>condition_era</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numRef>
              <c:f>Sheet7!$A$31:$A$55</c:f>
              <c:numCache>
                <c:formatCode>General</c:formatCode>
                <c:ptCount val="25"/>
                <c:pt idx="0">
                  <c:v>440704</c:v>
                </c:pt>
                <c:pt idx="1">
                  <c:v>441408</c:v>
                </c:pt>
                <c:pt idx="2">
                  <c:v>442077</c:v>
                </c:pt>
                <c:pt idx="3">
                  <c:v>442588</c:v>
                </c:pt>
                <c:pt idx="4">
                  <c:v>442752</c:v>
                </c:pt>
                <c:pt idx="5">
                  <c:v>4077577</c:v>
                </c:pt>
                <c:pt idx="6">
                  <c:v>4059290</c:v>
                </c:pt>
                <c:pt idx="7">
                  <c:v>4043042</c:v>
                </c:pt>
                <c:pt idx="8">
                  <c:v>4041283</c:v>
                </c:pt>
                <c:pt idx="9">
                  <c:v>4079750</c:v>
                </c:pt>
                <c:pt idx="10">
                  <c:v>4134121</c:v>
                </c:pt>
                <c:pt idx="11">
                  <c:v>4144111</c:v>
                </c:pt>
                <c:pt idx="12">
                  <c:v>4146581</c:v>
                </c:pt>
                <c:pt idx="13">
                  <c:v>4147829</c:v>
                </c:pt>
                <c:pt idx="14">
                  <c:v>4154290</c:v>
                </c:pt>
                <c:pt idx="15">
                  <c:v>4169095</c:v>
                </c:pt>
                <c:pt idx="16">
                  <c:v>4170554</c:v>
                </c:pt>
                <c:pt idx="17">
                  <c:v>4171917</c:v>
                </c:pt>
                <c:pt idx="18">
                  <c:v>4174262</c:v>
                </c:pt>
                <c:pt idx="19">
                  <c:v>4180628</c:v>
                </c:pt>
                <c:pt idx="20">
                  <c:v>4193704</c:v>
                </c:pt>
                <c:pt idx="21">
                  <c:v>4195085</c:v>
                </c:pt>
                <c:pt idx="22">
                  <c:v>4201745</c:v>
                </c:pt>
                <c:pt idx="23">
                  <c:v>4203722</c:v>
                </c:pt>
                <c:pt idx="24">
                  <c:v>4209423</c:v>
                </c:pt>
              </c:numCache>
            </c:numRef>
          </c:cat>
          <c:val>
            <c:numRef>
              <c:f>Sheet7!$B$31:$B$55</c:f>
              <c:numCache>
                <c:formatCode>General</c:formatCode>
                <c:ptCount val="25"/>
                <c:pt idx="0">
                  <c:v>1048268</c:v>
                </c:pt>
                <c:pt idx="1">
                  <c:v>1066543</c:v>
                </c:pt>
                <c:pt idx="2">
                  <c:v>7907747</c:v>
                </c:pt>
                <c:pt idx="3">
                  <c:v>4800997</c:v>
                </c:pt>
                <c:pt idx="4">
                  <c:v>1531986</c:v>
                </c:pt>
                <c:pt idx="5">
                  <c:v>1339013</c:v>
                </c:pt>
                <c:pt idx="6">
                  <c:v>1124039</c:v>
                </c:pt>
                <c:pt idx="7">
                  <c:v>1343024</c:v>
                </c:pt>
                <c:pt idx="8">
                  <c:v>1244843</c:v>
                </c:pt>
                <c:pt idx="9">
                  <c:v>2645526</c:v>
                </c:pt>
                <c:pt idx="10">
                  <c:v>1412445</c:v>
                </c:pt>
                <c:pt idx="11">
                  <c:v>8542223</c:v>
                </c:pt>
                <c:pt idx="12">
                  <c:v>1502507</c:v>
                </c:pt>
                <c:pt idx="13">
                  <c:v>1164524</c:v>
                </c:pt>
                <c:pt idx="14">
                  <c:v>2339557</c:v>
                </c:pt>
                <c:pt idx="15">
                  <c:v>1028370</c:v>
                </c:pt>
                <c:pt idx="16">
                  <c:v>1965457</c:v>
                </c:pt>
                <c:pt idx="17">
                  <c:v>1532532</c:v>
                </c:pt>
                <c:pt idx="18">
                  <c:v>1303640</c:v>
                </c:pt>
                <c:pt idx="19">
                  <c:v>1337062</c:v>
                </c:pt>
                <c:pt idx="20">
                  <c:v>9065825</c:v>
                </c:pt>
                <c:pt idx="21">
                  <c:v>1673396</c:v>
                </c:pt>
                <c:pt idx="22">
                  <c:v>1348645</c:v>
                </c:pt>
                <c:pt idx="23">
                  <c:v>1052713</c:v>
                </c:pt>
                <c:pt idx="24">
                  <c:v>4955453</c:v>
                </c:pt>
              </c:numCache>
            </c:numRef>
          </c:val>
          <c:extLst>
            <c:ext xmlns:c16="http://schemas.microsoft.com/office/drawing/2014/chart" uri="{C3380CC4-5D6E-409C-BE32-E72D297353CC}">
              <c16:uniqueId val="{00000001-54F0-412F-A104-0886F6037566}"/>
            </c:ext>
          </c:extLst>
        </c:ser>
        <c:ser>
          <c:idx val="2"/>
          <c:order val="2"/>
          <c:tx>
            <c:strRef>
              <c:f>Sheet7!$I$29</c:f>
              <c:strCache>
                <c:ptCount val="1"/>
                <c:pt idx="0">
                  <c:v>drug_era</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val>
            <c:numRef>
              <c:f>Sheet7!$J$31:$J$55</c:f>
              <c:numCache>
                <c:formatCode>General</c:formatCode>
                <c:ptCount val="25"/>
                <c:pt idx="0">
                  <c:v>1190905</c:v>
                </c:pt>
                <c:pt idx="1">
                  <c:v>7152123</c:v>
                </c:pt>
                <c:pt idx="2">
                  <c:v>2762119</c:v>
                </c:pt>
                <c:pt idx="3">
                  <c:v>4141152</c:v>
                </c:pt>
                <c:pt idx="4">
                  <c:v>1161926</c:v>
                </c:pt>
                <c:pt idx="5">
                  <c:v>1055893</c:v>
                </c:pt>
                <c:pt idx="6">
                  <c:v>1151409</c:v>
                </c:pt>
                <c:pt idx="7">
                  <c:v>3051019</c:v>
                </c:pt>
                <c:pt idx="8">
                  <c:v>1536318</c:v>
                </c:pt>
                <c:pt idx="9">
                  <c:v>2195144</c:v>
                </c:pt>
                <c:pt idx="10">
                  <c:v>2394890</c:v>
                </c:pt>
                <c:pt idx="11">
                  <c:v>1196258</c:v>
                </c:pt>
                <c:pt idx="12">
                  <c:v>1615583</c:v>
                </c:pt>
                <c:pt idx="13">
                  <c:v>12903146</c:v>
                </c:pt>
                <c:pt idx="14">
                  <c:v>1898039</c:v>
                </c:pt>
                <c:pt idx="15">
                  <c:v>1140892</c:v>
                </c:pt>
                <c:pt idx="16">
                  <c:v>1000780</c:v>
                </c:pt>
                <c:pt idx="17">
                  <c:v>1900693</c:v>
                </c:pt>
                <c:pt idx="18">
                  <c:v>13111393</c:v>
                </c:pt>
                <c:pt idx="19">
                  <c:v>1044286</c:v>
                </c:pt>
                <c:pt idx="20">
                  <c:v>1485550</c:v>
                </c:pt>
                <c:pt idx="21">
                  <c:v>17078870</c:v>
                </c:pt>
                <c:pt idx="22">
                  <c:v>1032454</c:v>
                </c:pt>
                <c:pt idx="23">
                  <c:v>1396673</c:v>
                </c:pt>
                <c:pt idx="24">
                  <c:v>1736395</c:v>
                </c:pt>
              </c:numCache>
            </c:numRef>
          </c:val>
          <c:extLst>
            <c:ext xmlns:c16="http://schemas.microsoft.com/office/drawing/2014/chart" uri="{C3380CC4-5D6E-409C-BE32-E72D297353CC}">
              <c16:uniqueId val="{00000002-54F0-412F-A104-0886F6037566}"/>
            </c:ext>
          </c:extLst>
        </c:ser>
        <c:ser>
          <c:idx val="3"/>
          <c:order val="3"/>
          <c:tx>
            <c:strRef>
              <c:f>Sheet7!$G$29</c:f>
              <c:strCache>
                <c:ptCount val="1"/>
                <c:pt idx="0">
                  <c:v>drug_exposure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val>
            <c:numRef>
              <c:f>Sheet7!$H$31:$H$55</c:f>
              <c:numCache>
                <c:formatCode>General</c:formatCode>
                <c:ptCount val="25"/>
                <c:pt idx="0">
                  <c:v>2248656</c:v>
                </c:pt>
                <c:pt idx="1">
                  <c:v>30961285</c:v>
                </c:pt>
                <c:pt idx="2">
                  <c:v>2384953</c:v>
                </c:pt>
                <c:pt idx="3">
                  <c:v>2357195</c:v>
                </c:pt>
                <c:pt idx="4">
                  <c:v>1554258</c:v>
                </c:pt>
                <c:pt idx="5">
                  <c:v>1218399</c:v>
                </c:pt>
                <c:pt idx="6">
                  <c:v>1341480</c:v>
                </c:pt>
                <c:pt idx="7">
                  <c:v>1173367</c:v>
                </c:pt>
                <c:pt idx="8">
                  <c:v>1426190</c:v>
                </c:pt>
                <c:pt idx="9">
                  <c:v>1069815</c:v>
                </c:pt>
                <c:pt idx="10">
                  <c:v>2717993</c:v>
                </c:pt>
                <c:pt idx="11">
                  <c:v>2255722</c:v>
                </c:pt>
                <c:pt idx="12">
                  <c:v>1803989</c:v>
                </c:pt>
                <c:pt idx="13">
                  <c:v>2254521</c:v>
                </c:pt>
                <c:pt idx="14">
                  <c:v>1219887</c:v>
                </c:pt>
                <c:pt idx="15">
                  <c:v>4062138</c:v>
                </c:pt>
                <c:pt idx="16">
                  <c:v>1867243</c:v>
                </c:pt>
                <c:pt idx="17">
                  <c:v>1266787</c:v>
                </c:pt>
                <c:pt idx="18">
                  <c:v>1672258</c:v>
                </c:pt>
                <c:pt idx="19">
                  <c:v>7795328</c:v>
                </c:pt>
                <c:pt idx="20">
                  <c:v>1395028</c:v>
                </c:pt>
                <c:pt idx="21">
                  <c:v>1192941</c:v>
                </c:pt>
                <c:pt idx="22">
                  <c:v>5885238</c:v>
                </c:pt>
                <c:pt idx="23">
                  <c:v>2118816</c:v>
                </c:pt>
                <c:pt idx="24">
                  <c:v>1098970</c:v>
                </c:pt>
              </c:numCache>
            </c:numRef>
          </c:val>
          <c:extLst>
            <c:ext xmlns:c16="http://schemas.microsoft.com/office/drawing/2014/chart" uri="{C3380CC4-5D6E-409C-BE32-E72D297353CC}">
              <c16:uniqueId val="{00000003-54F0-412F-A104-0886F6037566}"/>
            </c:ext>
          </c:extLst>
        </c:ser>
        <c:ser>
          <c:idx val="4"/>
          <c:order val="4"/>
          <c:tx>
            <c:strRef>
              <c:f>Sheet7!$E$29</c:f>
              <c:strCache>
                <c:ptCount val="1"/>
                <c:pt idx="0">
                  <c:v>observations</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val>
            <c:numRef>
              <c:f>Sheet7!$F$31:$F$55</c:f>
              <c:numCache>
                <c:formatCode>General</c:formatCode>
                <c:ptCount val="25"/>
                <c:pt idx="0">
                  <c:v>1140996</c:v>
                </c:pt>
                <c:pt idx="1">
                  <c:v>2239327</c:v>
                </c:pt>
                <c:pt idx="2">
                  <c:v>2453841</c:v>
                </c:pt>
                <c:pt idx="3">
                  <c:v>2011650</c:v>
                </c:pt>
                <c:pt idx="4">
                  <c:v>3521050</c:v>
                </c:pt>
                <c:pt idx="5">
                  <c:v>1428195</c:v>
                </c:pt>
                <c:pt idx="6">
                  <c:v>2113381</c:v>
                </c:pt>
                <c:pt idx="7">
                  <c:v>2728676</c:v>
                </c:pt>
                <c:pt idx="8">
                  <c:v>36579</c:v>
                </c:pt>
                <c:pt idx="9">
                  <c:v>10950075</c:v>
                </c:pt>
                <c:pt idx="10">
                  <c:v>11423615</c:v>
                </c:pt>
                <c:pt idx="11">
                  <c:v>2178354</c:v>
                </c:pt>
                <c:pt idx="12">
                  <c:v>2786521</c:v>
                </c:pt>
                <c:pt idx="13">
                  <c:v>4285567</c:v>
                </c:pt>
                <c:pt idx="14">
                  <c:v>7156366</c:v>
                </c:pt>
                <c:pt idx="15">
                  <c:v>2089066</c:v>
                </c:pt>
                <c:pt idx="16">
                  <c:v>8875235</c:v>
                </c:pt>
                <c:pt idx="17">
                  <c:v>1070713</c:v>
                </c:pt>
                <c:pt idx="18">
                  <c:v>9868986</c:v>
                </c:pt>
                <c:pt idx="19">
                  <c:v>5403356</c:v>
                </c:pt>
                <c:pt idx="20">
                  <c:v>1719444</c:v>
                </c:pt>
                <c:pt idx="21">
                  <c:v>2705587</c:v>
                </c:pt>
                <c:pt idx="22">
                  <c:v>8121564</c:v>
                </c:pt>
                <c:pt idx="23">
                  <c:v>1946305</c:v>
                </c:pt>
                <c:pt idx="24">
                  <c:v>2965331</c:v>
                </c:pt>
              </c:numCache>
            </c:numRef>
          </c:val>
          <c:extLst>
            <c:ext xmlns:c16="http://schemas.microsoft.com/office/drawing/2014/chart" uri="{C3380CC4-5D6E-409C-BE32-E72D297353CC}">
              <c16:uniqueId val="{00000004-54F0-412F-A104-0886F6037566}"/>
            </c:ext>
          </c:extLst>
        </c:ser>
        <c:dLbls>
          <c:showLegendKey val="0"/>
          <c:showVal val="0"/>
          <c:showCatName val="0"/>
          <c:showSerName val="0"/>
          <c:showPercent val="0"/>
          <c:showBubbleSize val="0"/>
        </c:dLbls>
        <c:gapWidth val="164"/>
        <c:overlap val="-22"/>
        <c:axId val="1023479920"/>
        <c:axId val="1023481360"/>
      </c:barChart>
      <c:catAx>
        <c:axId val="1023479920"/>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bg2">
                        <a:lumMod val="10000"/>
                      </a:schemeClr>
                    </a:solidFill>
                    <a:latin typeface="+mn-lt"/>
                    <a:ea typeface="+mn-ea"/>
                    <a:cs typeface="+mn-cs"/>
                  </a:defRPr>
                </a:pPr>
                <a:r>
                  <a:rPr lang="en-US" sz="1800">
                    <a:solidFill>
                      <a:schemeClr val="bg2">
                        <a:lumMod val="10000"/>
                      </a:schemeClr>
                    </a:solidFill>
                  </a:rPr>
                  <a:t>Concept Id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2">
                      <a:lumMod val="10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1023481360"/>
        <c:crosses val="autoZero"/>
        <c:auto val="1"/>
        <c:lblAlgn val="ctr"/>
        <c:lblOffset val="100"/>
        <c:noMultiLvlLbl val="0"/>
      </c:catAx>
      <c:valAx>
        <c:axId val="1023481360"/>
        <c:scaling>
          <c:orientation val="minMax"/>
        </c:scaling>
        <c:delete val="0"/>
        <c:axPos val="l"/>
        <c:title>
          <c:tx>
            <c:rich>
              <a:bodyPr rot="-5400000" spcFirstLastPara="1" vertOverflow="ellipsis" vert="horz" wrap="square" anchor="ctr" anchorCtr="1"/>
              <a:lstStyle/>
              <a:p>
                <a:pPr>
                  <a:defRPr sz="1800" b="1" i="0" u="none" strike="noStrike" kern="1200" baseline="0">
                    <a:solidFill>
                      <a:schemeClr val="bg2">
                        <a:lumMod val="10000"/>
                      </a:schemeClr>
                    </a:solidFill>
                    <a:latin typeface="+mn-lt"/>
                    <a:ea typeface="+mn-ea"/>
                    <a:cs typeface="+mn-cs"/>
                  </a:defRPr>
                </a:pPr>
                <a:r>
                  <a:rPr lang="en-US" sz="1800">
                    <a:solidFill>
                      <a:schemeClr val="bg2">
                        <a:lumMod val="10000"/>
                      </a:schemeClr>
                    </a:solidFill>
                  </a:rPr>
                  <a:t>Patient Count</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bg2">
                      <a:lumMod val="1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crossAx val="1023479920"/>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bg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48C46-0F94-494C-87D8-043EE562A663}" type="doc">
      <dgm:prSet loTypeId="urn:microsoft.com/office/officeart/2005/8/layout/cycle6" loCatId="relationship" qsTypeId="urn:microsoft.com/office/officeart/2005/8/quickstyle/3d3" qsCatId="3D" csTypeId="urn:microsoft.com/office/officeart/2005/8/colors/colorful2" csCatId="colorful" phldr="1"/>
      <dgm:spPr/>
      <dgm:t>
        <a:bodyPr/>
        <a:lstStyle/>
        <a:p>
          <a:endParaRPr lang="en-US"/>
        </a:p>
      </dgm:t>
    </dgm:pt>
    <dgm:pt modelId="{694C7375-B34B-4B56-827B-7AD478B61C72}">
      <dgm:prSet phldrT="[Text]"/>
      <dgm:spPr/>
      <dgm:t>
        <a:bodyPr/>
        <a:lstStyle/>
        <a:p>
          <a:r>
            <a:rPr lang="en-US"/>
            <a:t>Person</a:t>
          </a:r>
          <a:endParaRPr lang="en-US" dirty="0"/>
        </a:p>
      </dgm:t>
    </dgm:pt>
    <dgm:pt modelId="{098EFD0B-4AE2-42DB-B71C-88BF34D5B95C}" type="parTrans" cxnId="{D0C7404C-000C-4704-8E57-5441FE29C22E}">
      <dgm:prSet/>
      <dgm:spPr/>
      <dgm:t>
        <a:bodyPr/>
        <a:lstStyle/>
        <a:p>
          <a:endParaRPr lang="en-US"/>
        </a:p>
      </dgm:t>
    </dgm:pt>
    <dgm:pt modelId="{408E95DA-4FA4-401E-91EE-FBB215FAA85F}" type="sibTrans" cxnId="{D0C7404C-000C-4704-8E57-5441FE29C22E}">
      <dgm:prSet/>
      <dgm:spPr/>
      <dgm:t>
        <a:bodyPr/>
        <a:lstStyle/>
        <a:p>
          <a:endParaRPr lang="en-US"/>
        </a:p>
      </dgm:t>
    </dgm:pt>
    <dgm:pt modelId="{9E7E11EC-9B45-4733-99D7-42991A6A1EC6}">
      <dgm:prSet phldrT="[Text]"/>
      <dgm:spPr/>
      <dgm:t>
        <a:bodyPr/>
        <a:lstStyle/>
        <a:p>
          <a:r>
            <a:rPr lang="en-US"/>
            <a:t>Conditions</a:t>
          </a:r>
          <a:endParaRPr lang="en-US" dirty="0"/>
        </a:p>
      </dgm:t>
    </dgm:pt>
    <dgm:pt modelId="{F34A91D2-12DB-4807-A43F-8B3616B22308}" type="parTrans" cxnId="{709D03E7-74A1-46FD-AEB5-F1D20E741E86}">
      <dgm:prSet/>
      <dgm:spPr/>
      <dgm:t>
        <a:bodyPr/>
        <a:lstStyle/>
        <a:p>
          <a:endParaRPr lang="en-US"/>
        </a:p>
      </dgm:t>
    </dgm:pt>
    <dgm:pt modelId="{8C236FD6-23DD-4BDD-B662-8446858E92E2}" type="sibTrans" cxnId="{709D03E7-74A1-46FD-AEB5-F1D20E741E86}">
      <dgm:prSet/>
      <dgm:spPr/>
      <dgm:t>
        <a:bodyPr/>
        <a:lstStyle/>
        <a:p>
          <a:endParaRPr lang="en-US"/>
        </a:p>
      </dgm:t>
    </dgm:pt>
    <dgm:pt modelId="{EDFFCCEE-EABD-4626-8411-527CAAB5CC53}">
      <dgm:prSet phldrT="[Text]"/>
      <dgm:spPr/>
      <dgm:t>
        <a:bodyPr/>
        <a:lstStyle/>
        <a:p>
          <a:r>
            <a:rPr lang="en-US"/>
            <a:t>Drugs</a:t>
          </a:r>
          <a:endParaRPr lang="en-US" dirty="0"/>
        </a:p>
      </dgm:t>
    </dgm:pt>
    <dgm:pt modelId="{71852B5B-0BDC-4552-A351-6EE98752BFD3}" type="parTrans" cxnId="{72ADF3A4-FADE-4358-A950-017F97C04157}">
      <dgm:prSet/>
      <dgm:spPr/>
      <dgm:t>
        <a:bodyPr/>
        <a:lstStyle/>
        <a:p>
          <a:endParaRPr lang="en-US"/>
        </a:p>
      </dgm:t>
    </dgm:pt>
    <dgm:pt modelId="{9209FF56-EFB5-4AB9-92CE-522CD7622102}" type="sibTrans" cxnId="{72ADF3A4-FADE-4358-A950-017F97C04157}">
      <dgm:prSet/>
      <dgm:spPr/>
      <dgm:t>
        <a:bodyPr/>
        <a:lstStyle/>
        <a:p>
          <a:endParaRPr lang="en-US"/>
        </a:p>
      </dgm:t>
    </dgm:pt>
    <dgm:pt modelId="{480F3D2B-73C1-449A-B4A8-FF5A1CF3303F}">
      <dgm:prSet phldrT="[Text]"/>
      <dgm:spPr/>
      <dgm:t>
        <a:bodyPr/>
        <a:lstStyle/>
        <a:p>
          <a:r>
            <a:rPr lang="en-US" dirty="0"/>
            <a:t>Observations</a:t>
          </a:r>
        </a:p>
      </dgm:t>
    </dgm:pt>
    <dgm:pt modelId="{27616BF2-ED20-4649-B979-E778E8D344F0}" type="parTrans" cxnId="{18133819-3823-4FE4-844A-A18332955DFC}">
      <dgm:prSet/>
      <dgm:spPr/>
      <dgm:t>
        <a:bodyPr/>
        <a:lstStyle/>
        <a:p>
          <a:endParaRPr lang="en-US"/>
        </a:p>
      </dgm:t>
    </dgm:pt>
    <dgm:pt modelId="{2D02230E-34AC-4A4D-BB63-5604FCF9673C}" type="sibTrans" cxnId="{18133819-3823-4FE4-844A-A18332955DFC}">
      <dgm:prSet/>
      <dgm:spPr/>
      <dgm:t>
        <a:bodyPr/>
        <a:lstStyle/>
        <a:p>
          <a:endParaRPr lang="en-US"/>
        </a:p>
      </dgm:t>
    </dgm:pt>
    <dgm:pt modelId="{35BEAD95-CBF9-4F22-B95B-9E943920C8F2}">
      <dgm:prSet phldrT="[Text]"/>
      <dgm:spPr/>
      <dgm:t>
        <a:bodyPr/>
        <a:lstStyle/>
        <a:p>
          <a:r>
            <a:rPr lang="en-US" dirty="0"/>
            <a:t>Death</a:t>
          </a:r>
        </a:p>
      </dgm:t>
    </dgm:pt>
    <dgm:pt modelId="{D52B93FD-E9C2-4C1C-92C6-61A058623ED2}" type="sibTrans" cxnId="{A809ED76-350A-4CF8-988B-92D5CFE5CD51}">
      <dgm:prSet/>
      <dgm:spPr/>
      <dgm:t>
        <a:bodyPr/>
        <a:lstStyle/>
        <a:p>
          <a:endParaRPr lang="en-US"/>
        </a:p>
      </dgm:t>
    </dgm:pt>
    <dgm:pt modelId="{ECE6CBD4-B18F-42E4-B7D7-9A738A2FF3D1}" type="parTrans" cxnId="{A809ED76-350A-4CF8-988B-92D5CFE5CD51}">
      <dgm:prSet/>
      <dgm:spPr/>
      <dgm:t>
        <a:bodyPr/>
        <a:lstStyle/>
        <a:p>
          <a:endParaRPr lang="en-US"/>
        </a:p>
      </dgm:t>
    </dgm:pt>
    <dgm:pt modelId="{6891274D-ED9E-4865-8604-828EA39A9FD7}" type="pres">
      <dgm:prSet presAssocID="{0C548C46-0F94-494C-87D8-043EE562A663}" presName="cycle" presStyleCnt="0">
        <dgm:presLayoutVars>
          <dgm:dir/>
          <dgm:resizeHandles val="exact"/>
        </dgm:presLayoutVars>
      </dgm:prSet>
      <dgm:spPr/>
    </dgm:pt>
    <dgm:pt modelId="{3BBC4E5E-2A56-4183-9B21-B5F944F34EDC}" type="pres">
      <dgm:prSet presAssocID="{35BEAD95-CBF9-4F22-B95B-9E943920C8F2}" presName="node" presStyleLbl="node1" presStyleIdx="0" presStyleCnt="5">
        <dgm:presLayoutVars>
          <dgm:bulletEnabled val="1"/>
        </dgm:presLayoutVars>
      </dgm:prSet>
      <dgm:spPr/>
    </dgm:pt>
    <dgm:pt modelId="{3620AD2B-C2A6-4BB5-9DD5-DFAC591B88A1}" type="pres">
      <dgm:prSet presAssocID="{35BEAD95-CBF9-4F22-B95B-9E943920C8F2}" presName="spNode" presStyleCnt="0"/>
      <dgm:spPr/>
    </dgm:pt>
    <dgm:pt modelId="{BB8F9696-8506-4097-A1BB-4D60060AFFBB}" type="pres">
      <dgm:prSet presAssocID="{D52B93FD-E9C2-4C1C-92C6-61A058623ED2}" presName="sibTrans" presStyleLbl="sibTrans1D1" presStyleIdx="0" presStyleCnt="5"/>
      <dgm:spPr/>
    </dgm:pt>
    <dgm:pt modelId="{AABBADE7-C54C-4F7D-A312-9A1956871AD5}" type="pres">
      <dgm:prSet presAssocID="{694C7375-B34B-4B56-827B-7AD478B61C72}" presName="node" presStyleLbl="node1" presStyleIdx="1" presStyleCnt="5">
        <dgm:presLayoutVars>
          <dgm:bulletEnabled val="1"/>
        </dgm:presLayoutVars>
      </dgm:prSet>
      <dgm:spPr/>
    </dgm:pt>
    <dgm:pt modelId="{0BD01250-41CA-4080-B672-F4730DB6A421}" type="pres">
      <dgm:prSet presAssocID="{694C7375-B34B-4B56-827B-7AD478B61C72}" presName="spNode" presStyleCnt="0"/>
      <dgm:spPr/>
    </dgm:pt>
    <dgm:pt modelId="{C4767D03-17CB-4402-81A4-ED22A585F80A}" type="pres">
      <dgm:prSet presAssocID="{408E95DA-4FA4-401E-91EE-FBB215FAA85F}" presName="sibTrans" presStyleLbl="sibTrans1D1" presStyleIdx="1" presStyleCnt="5"/>
      <dgm:spPr/>
    </dgm:pt>
    <dgm:pt modelId="{1AD732EA-759D-499D-B21D-B605C697025D}" type="pres">
      <dgm:prSet presAssocID="{9E7E11EC-9B45-4733-99D7-42991A6A1EC6}" presName="node" presStyleLbl="node1" presStyleIdx="2" presStyleCnt="5">
        <dgm:presLayoutVars>
          <dgm:bulletEnabled val="1"/>
        </dgm:presLayoutVars>
      </dgm:prSet>
      <dgm:spPr/>
    </dgm:pt>
    <dgm:pt modelId="{F3380713-2A1C-430A-ACD6-152D0B7999AD}" type="pres">
      <dgm:prSet presAssocID="{9E7E11EC-9B45-4733-99D7-42991A6A1EC6}" presName="spNode" presStyleCnt="0"/>
      <dgm:spPr/>
    </dgm:pt>
    <dgm:pt modelId="{506F5FFD-9B6D-4AC1-82D3-9DBEF5EBABD9}" type="pres">
      <dgm:prSet presAssocID="{8C236FD6-23DD-4BDD-B662-8446858E92E2}" presName="sibTrans" presStyleLbl="sibTrans1D1" presStyleIdx="2" presStyleCnt="5"/>
      <dgm:spPr/>
    </dgm:pt>
    <dgm:pt modelId="{812599E0-618F-44CE-8746-C0D7981CD62B}" type="pres">
      <dgm:prSet presAssocID="{EDFFCCEE-EABD-4626-8411-527CAAB5CC53}" presName="node" presStyleLbl="node1" presStyleIdx="3" presStyleCnt="5">
        <dgm:presLayoutVars>
          <dgm:bulletEnabled val="1"/>
        </dgm:presLayoutVars>
      </dgm:prSet>
      <dgm:spPr/>
    </dgm:pt>
    <dgm:pt modelId="{68D11D5E-FC90-4F4F-A227-DDD7789ED345}" type="pres">
      <dgm:prSet presAssocID="{EDFFCCEE-EABD-4626-8411-527CAAB5CC53}" presName="spNode" presStyleCnt="0"/>
      <dgm:spPr/>
    </dgm:pt>
    <dgm:pt modelId="{5D932B57-83AC-478A-8B19-7BDC217DDC6F}" type="pres">
      <dgm:prSet presAssocID="{9209FF56-EFB5-4AB9-92CE-522CD7622102}" presName="sibTrans" presStyleLbl="sibTrans1D1" presStyleIdx="3" presStyleCnt="5"/>
      <dgm:spPr/>
    </dgm:pt>
    <dgm:pt modelId="{67BC5C26-D780-44DC-86EE-7DFF5AA81079}" type="pres">
      <dgm:prSet presAssocID="{480F3D2B-73C1-449A-B4A8-FF5A1CF3303F}" presName="node" presStyleLbl="node1" presStyleIdx="4" presStyleCnt="5">
        <dgm:presLayoutVars>
          <dgm:bulletEnabled val="1"/>
        </dgm:presLayoutVars>
      </dgm:prSet>
      <dgm:spPr/>
    </dgm:pt>
    <dgm:pt modelId="{54C0F41A-86F3-47C4-BAB8-0446D4A2A1C8}" type="pres">
      <dgm:prSet presAssocID="{480F3D2B-73C1-449A-B4A8-FF5A1CF3303F}" presName="spNode" presStyleCnt="0"/>
      <dgm:spPr/>
    </dgm:pt>
    <dgm:pt modelId="{4B58BB7C-3CA9-465D-8294-67E32C33E010}" type="pres">
      <dgm:prSet presAssocID="{2D02230E-34AC-4A4D-BB63-5604FCF9673C}" presName="sibTrans" presStyleLbl="sibTrans1D1" presStyleIdx="4" presStyleCnt="5"/>
      <dgm:spPr/>
    </dgm:pt>
  </dgm:ptLst>
  <dgm:cxnLst>
    <dgm:cxn modelId="{B9385F03-E1A9-4AD3-A660-014BA4178E13}" type="presOf" srcId="{8C236FD6-23DD-4BDD-B662-8446858E92E2}" destId="{506F5FFD-9B6D-4AC1-82D3-9DBEF5EBABD9}" srcOrd="0" destOrd="0" presId="urn:microsoft.com/office/officeart/2005/8/layout/cycle6"/>
    <dgm:cxn modelId="{18133819-3823-4FE4-844A-A18332955DFC}" srcId="{0C548C46-0F94-494C-87D8-043EE562A663}" destId="{480F3D2B-73C1-449A-B4A8-FF5A1CF3303F}" srcOrd="4" destOrd="0" parTransId="{27616BF2-ED20-4649-B979-E778E8D344F0}" sibTransId="{2D02230E-34AC-4A4D-BB63-5604FCF9673C}"/>
    <dgm:cxn modelId="{4E032632-7033-4B8B-BB8D-615AB1DB8142}" type="presOf" srcId="{EDFFCCEE-EABD-4626-8411-527CAAB5CC53}" destId="{812599E0-618F-44CE-8746-C0D7981CD62B}" srcOrd="0" destOrd="0" presId="urn:microsoft.com/office/officeart/2005/8/layout/cycle6"/>
    <dgm:cxn modelId="{4FDD663F-DA73-483A-9491-2014970C3BBF}" type="presOf" srcId="{35BEAD95-CBF9-4F22-B95B-9E943920C8F2}" destId="{3BBC4E5E-2A56-4183-9B21-B5F944F34EDC}" srcOrd="0" destOrd="0" presId="urn:microsoft.com/office/officeart/2005/8/layout/cycle6"/>
    <dgm:cxn modelId="{250C9B5E-2AAC-4D9C-AC92-74E7F564AF90}" type="presOf" srcId="{D52B93FD-E9C2-4C1C-92C6-61A058623ED2}" destId="{BB8F9696-8506-4097-A1BB-4D60060AFFBB}" srcOrd="0" destOrd="0" presId="urn:microsoft.com/office/officeart/2005/8/layout/cycle6"/>
    <dgm:cxn modelId="{F59A3B67-5F7F-4018-8E8F-F32E00E2413C}" type="presOf" srcId="{9E7E11EC-9B45-4733-99D7-42991A6A1EC6}" destId="{1AD732EA-759D-499D-B21D-B605C697025D}" srcOrd="0" destOrd="0" presId="urn:microsoft.com/office/officeart/2005/8/layout/cycle6"/>
    <dgm:cxn modelId="{D0C7404C-000C-4704-8E57-5441FE29C22E}" srcId="{0C548C46-0F94-494C-87D8-043EE562A663}" destId="{694C7375-B34B-4B56-827B-7AD478B61C72}" srcOrd="1" destOrd="0" parTransId="{098EFD0B-4AE2-42DB-B71C-88BF34D5B95C}" sibTransId="{408E95DA-4FA4-401E-91EE-FBB215FAA85F}"/>
    <dgm:cxn modelId="{A809ED76-350A-4CF8-988B-92D5CFE5CD51}" srcId="{0C548C46-0F94-494C-87D8-043EE562A663}" destId="{35BEAD95-CBF9-4F22-B95B-9E943920C8F2}" srcOrd="0" destOrd="0" parTransId="{ECE6CBD4-B18F-42E4-B7D7-9A738A2FF3D1}" sibTransId="{D52B93FD-E9C2-4C1C-92C6-61A058623ED2}"/>
    <dgm:cxn modelId="{E347C188-2966-4A9F-AD0C-81E4F7FFB889}" type="presOf" srcId="{408E95DA-4FA4-401E-91EE-FBB215FAA85F}" destId="{C4767D03-17CB-4402-81A4-ED22A585F80A}" srcOrd="0" destOrd="0" presId="urn:microsoft.com/office/officeart/2005/8/layout/cycle6"/>
    <dgm:cxn modelId="{72ADF3A4-FADE-4358-A950-017F97C04157}" srcId="{0C548C46-0F94-494C-87D8-043EE562A663}" destId="{EDFFCCEE-EABD-4626-8411-527CAAB5CC53}" srcOrd="3" destOrd="0" parTransId="{71852B5B-0BDC-4552-A351-6EE98752BFD3}" sibTransId="{9209FF56-EFB5-4AB9-92CE-522CD7622102}"/>
    <dgm:cxn modelId="{834605B8-E013-4682-A5A6-EF6FEB69D80A}" type="presOf" srcId="{9209FF56-EFB5-4AB9-92CE-522CD7622102}" destId="{5D932B57-83AC-478A-8B19-7BDC217DDC6F}" srcOrd="0" destOrd="0" presId="urn:microsoft.com/office/officeart/2005/8/layout/cycle6"/>
    <dgm:cxn modelId="{5EF643C4-A018-4297-8F55-51383FB36F3F}" type="presOf" srcId="{694C7375-B34B-4B56-827B-7AD478B61C72}" destId="{AABBADE7-C54C-4F7D-A312-9A1956871AD5}" srcOrd="0" destOrd="0" presId="urn:microsoft.com/office/officeart/2005/8/layout/cycle6"/>
    <dgm:cxn modelId="{F5013EC6-FAC8-4579-9F70-C6F1FEEE8801}" type="presOf" srcId="{480F3D2B-73C1-449A-B4A8-FF5A1CF3303F}" destId="{67BC5C26-D780-44DC-86EE-7DFF5AA81079}" srcOrd="0" destOrd="0" presId="urn:microsoft.com/office/officeart/2005/8/layout/cycle6"/>
    <dgm:cxn modelId="{C4A109CB-98EA-49A5-84B7-5DBCC07201B3}" type="presOf" srcId="{0C548C46-0F94-494C-87D8-043EE562A663}" destId="{6891274D-ED9E-4865-8604-828EA39A9FD7}" srcOrd="0" destOrd="0" presId="urn:microsoft.com/office/officeart/2005/8/layout/cycle6"/>
    <dgm:cxn modelId="{AEB830D0-1DFF-4F1C-A565-6B1824214E76}" type="presOf" srcId="{2D02230E-34AC-4A4D-BB63-5604FCF9673C}" destId="{4B58BB7C-3CA9-465D-8294-67E32C33E010}" srcOrd="0" destOrd="0" presId="urn:microsoft.com/office/officeart/2005/8/layout/cycle6"/>
    <dgm:cxn modelId="{709D03E7-74A1-46FD-AEB5-F1D20E741E86}" srcId="{0C548C46-0F94-494C-87D8-043EE562A663}" destId="{9E7E11EC-9B45-4733-99D7-42991A6A1EC6}" srcOrd="2" destOrd="0" parTransId="{F34A91D2-12DB-4807-A43F-8B3616B22308}" sibTransId="{8C236FD6-23DD-4BDD-B662-8446858E92E2}"/>
    <dgm:cxn modelId="{F0AF3BC4-44BE-4303-92BB-3AB0726615A2}" type="presParOf" srcId="{6891274D-ED9E-4865-8604-828EA39A9FD7}" destId="{3BBC4E5E-2A56-4183-9B21-B5F944F34EDC}" srcOrd="0" destOrd="0" presId="urn:microsoft.com/office/officeart/2005/8/layout/cycle6"/>
    <dgm:cxn modelId="{84F8F934-30C9-4364-A3F6-72F2CCC510A6}" type="presParOf" srcId="{6891274D-ED9E-4865-8604-828EA39A9FD7}" destId="{3620AD2B-C2A6-4BB5-9DD5-DFAC591B88A1}" srcOrd="1" destOrd="0" presId="urn:microsoft.com/office/officeart/2005/8/layout/cycle6"/>
    <dgm:cxn modelId="{75FEC3A0-E19B-40CD-9192-B790827F2803}" type="presParOf" srcId="{6891274D-ED9E-4865-8604-828EA39A9FD7}" destId="{BB8F9696-8506-4097-A1BB-4D60060AFFBB}" srcOrd="2" destOrd="0" presId="urn:microsoft.com/office/officeart/2005/8/layout/cycle6"/>
    <dgm:cxn modelId="{F5C15D4A-C66B-4EB8-90CB-D7D07E33366F}" type="presParOf" srcId="{6891274D-ED9E-4865-8604-828EA39A9FD7}" destId="{AABBADE7-C54C-4F7D-A312-9A1956871AD5}" srcOrd="3" destOrd="0" presId="urn:microsoft.com/office/officeart/2005/8/layout/cycle6"/>
    <dgm:cxn modelId="{F1D9CF53-6811-4FC4-AE26-1C2425D2655B}" type="presParOf" srcId="{6891274D-ED9E-4865-8604-828EA39A9FD7}" destId="{0BD01250-41CA-4080-B672-F4730DB6A421}" srcOrd="4" destOrd="0" presId="urn:microsoft.com/office/officeart/2005/8/layout/cycle6"/>
    <dgm:cxn modelId="{6DCD081D-0EE1-4E21-9452-8438F37B539F}" type="presParOf" srcId="{6891274D-ED9E-4865-8604-828EA39A9FD7}" destId="{C4767D03-17CB-4402-81A4-ED22A585F80A}" srcOrd="5" destOrd="0" presId="urn:microsoft.com/office/officeart/2005/8/layout/cycle6"/>
    <dgm:cxn modelId="{15998531-F875-4F20-9ED6-8173F0980CB0}" type="presParOf" srcId="{6891274D-ED9E-4865-8604-828EA39A9FD7}" destId="{1AD732EA-759D-499D-B21D-B605C697025D}" srcOrd="6" destOrd="0" presId="urn:microsoft.com/office/officeart/2005/8/layout/cycle6"/>
    <dgm:cxn modelId="{94061AE9-EF7B-423A-8A9D-45911F834DE0}" type="presParOf" srcId="{6891274D-ED9E-4865-8604-828EA39A9FD7}" destId="{F3380713-2A1C-430A-ACD6-152D0B7999AD}" srcOrd="7" destOrd="0" presId="urn:microsoft.com/office/officeart/2005/8/layout/cycle6"/>
    <dgm:cxn modelId="{1389D28B-A1DE-4906-8C64-11019F9299F9}" type="presParOf" srcId="{6891274D-ED9E-4865-8604-828EA39A9FD7}" destId="{506F5FFD-9B6D-4AC1-82D3-9DBEF5EBABD9}" srcOrd="8" destOrd="0" presId="urn:microsoft.com/office/officeart/2005/8/layout/cycle6"/>
    <dgm:cxn modelId="{54DA788A-8496-43DB-82E1-D3FA2E084421}" type="presParOf" srcId="{6891274D-ED9E-4865-8604-828EA39A9FD7}" destId="{812599E0-618F-44CE-8746-C0D7981CD62B}" srcOrd="9" destOrd="0" presId="urn:microsoft.com/office/officeart/2005/8/layout/cycle6"/>
    <dgm:cxn modelId="{6F924CAC-9BFD-4F03-9448-42FF6CE431E2}" type="presParOf" srcId="{6891274D-ED9E-4865-8604-828EA39A9FD7}" destId="{68D11D5E-FC90-4F4F-A227-DDD7789ED345}" srcOrd="10" destOrd="0" presId="urn:microsoft.com/office/officeart/2005/8/layout/cycle6"/>
    <dgm:cxn modelId="{3A807957-E797-4F3D-85A8-2A71B7545C7A}" type="presParOf" srcId="{6891274D-ED9E-4865-8604-828EA39A9FD7}" destId="{5D932B57-83AC-478A-8B19-7BDC217DDC6F}" srcOrd="11" destOrd="0" presId="urn:microsoft.com/office/officeart/2005/8/layout/cycle6"/>
    <dgm:cxn modelId="{F645E12C-3454-412D-9DA0-E8562A701F88}" type="presParOf" srcId="{6891274D-ED9E-4865-8604-828EA39A9FD7}" destId="{67BC5C26-D780-44DC-86EE-7DFF5AA81079}" srcOrd="12" destOrd="0" presId="urn:microsoft.com/office/officeart/2005/8/layout/cycle6"/>
    <dgm:cxn modelId="{FC3686F5-84A2-475E-B60C-128A80CA0ED4}" type="presParOf" srcId="{6891274D-ED9E-4865-8604-828EA39A9FD7}" destId="{54C0F41A-86F3-47C4-BAB8-0446D4A2A1C8}" srcOrd="13" destOrd="0" presId="urn:microsoft.com/office/officeart/2005/8/layout/cycle6"/>
    <dgm:cxn modelId="{E304F3F8-654B-4E93-90D2-8662136B0589}" type="presParOf" srcId="{6891274D-ED9E-4865-8604-828EA39A9FD7}" destId="{4B58BB7C-3CA9-465D-8294-67E32C33E010}"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FBBF8-4056-4CC8-A78F-4D70D696138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C6ECCA9-C03D-4F26-8927-3E4E242521E1}">
      <dgm:prSet phldrT="[Text]"/>
      <dgm:spPr/>
      <dgm:t>
        <a:bodyPr/>
        <a:lstStyle/>
        <a:p>
          <a:r>
            <a:rPr lang="en-US" dirty="0" err="1"/>
            <a:t>condition_era</a:t>
          </a:r>
          <a:endParaRPr lang="en-US" dirty="0"/>
        </a:p>
      </dgm:t>
    </dgm:pt>
    <dgm:pt modelId="{E99513C4-44C5-45F7-AB65-36583776A379}" type="parTrans" cxnId="{51AE4CBE-14F7-477E-92EE-E1949C8417B1}">
      <dgm:prSet/>
      <dgm:spPr/>
      <dgm:t>
        <a:bodyPr/>
        <a:lstStyle/>
        <a:p>
          <a:endParaRPr lang="en-US"/>
        </a:p>
      </dgm:t>
    </dgm:pt>
    <dgm:pt modelId="{F640E7E8-8F3E-440C-9F36-5393EDD2A175}" type="sibTrans" cxnId="{51AE4CBE-14F7-477E-92EE-E1949C8417B1}">
      <dgm:prSet/>
      <dgm:spPr/>
      <dgm:t>
        <a:bodyPr/>
        <a:lstStyle/>
        <a:p>
          <a:endParaRPr lang="en-US"/>
        </a:p>
      </dgm:t>
    </dgm:pt>
    <dgm:pt modelId="{6423507D-8E4C-4762-BEB8-FB9FA5172131}">
      <dgm:prSet phldrT="[Text]"/>
      <dgm:spPr/>
      <dgm:t>
        <a:bodyPr/>
        <a:lstStyle/>
        <a:p>
          <a:r>
            <a:rPr lang="en-US" dirty="0"/>
            <a:t>Logistic Regression</a:t>
          </a:r>
        </a:p>
      </dgm:t>
    </dgm:pt>
    <dgm:pt modelId="{16786560-4C51-4B1B-8FD4-E41BD57B2A89}" type="parTrans" cxnId="{295892DE-24B3-4802-B171-272FEF75BC33}">
      <dgm:prSet/>
      <dgm:spPr/>
      <dgm:t>
        <a:bodyPr/>
        <a:lstStyle/>
        <a:p>
          <a:endParaRPr lang="en-US"/>
        </a:p>
      </dgm:t>
    </dgm:pt>
    <dgm:pt modelId="{9B305874-7C08-4E37-B836-C36687E05A7C}" type="sibTrans" cxnId="{295892DE-24B3-4802-B171-272FEF75BC33}">
      <dgm:prSet/>
      <dgm:spPr/>
      <dgm:t>
        <a:bodyPr/>
        <a:lstStyle/>
        <a:p>
          <a:endParaRPr lang="en-US"/>
        </a:p>
      </dgm:t>
    </dgm:pt>
    <dgm:pt modelId="{23D1C286-B9A3-4030-BC85-724D3B87CCE5}">
      <dgm:prSet phldrT="[Text]"/>
      <dgm:spPr/>
      <dgm:t>
        <a:bodyPr/>
        <a:lstStyle/>
        <a:p>
          <a:r>
            <a:rPr lang="en-US" dirty="0"/>
            <a:t>Random Forest</a:t>
          </a:r>
        </a:p>
      </dgm:t>
    </dgm:pt>
    <dgm:pt modelId="{3D9A5E19-F8B8-449B-BCE1-9655CA15FE34}" type="parTrans" cxnId="{4C390316-CC4A-4F8A-8922-25D598B7F828}">
      <dgm:prSet/>
      <dgm:spPr/>
      <dgm:t>
        <a:bodyPr/>
        <a:lstStyle/>
        <a:p>
          <a:endParaRPr lang="en-US"/>
        </a:p>
      </dgm:t>
    </dgm:pt>
    <dgm:pt modelId="{D658A61F-0818-4CC8-A8D1-509C625B6B04}" type="sibTrans" cxnId="{4C390316-CC4A-4F8A-8922-25D598B7F828}">
      <dgm:prSet/>
      <dgm:spPr/>
      <dgm:t>
        <a:bodyPr/>
        <a:lstStyle/>
        <a:p>
          <a:endParaRPr lang="en-US"/>
        </a:p>
      </dgm:t>
    </dgm:pt>
    <dgm:pt modelId="{AD3835CE-34C3-46F7-8A26-6717A160B6C1}">
      <dgm:prSet phldrT="[Text]"/>
      <dgm:spPr/>
      <dgm:t>
        <a:bodyPr/>
        <a:lstStyle/>
        <a:p>
          <a:r>
            <a:rPr lang="en-US" dirty="0" err="1"/>
            <a:t>condition_occurrence</a:t>
          </a:r>
          <a:endParaRPr lang="en-US" dirty="0"/>
        </a:p>
      </dgm:t>
    </dgm:pt>
    <dgm:pt modelId="{376C2E84-85DD-4CDE-8576-5378DFC5480C}" type="parTrans" cxnId="{0AD3B674-1A29-44B2-95EA-0D60E287791A}">
      <dgm:prSet/>
      <dgm:spPr/>
      <dgm:t>
        <a:bodyPr/>
        <a:lstStyle/>
        <a:p>
          <a:endParaRPr lang="en-US"/>
        </a:p>
      </dgm:t>
    </dgm:pt>
    <dgm:pt modelId="{2EECC204-7356-4E57-B79D-3FE7D853140F}" type="sibTrans" cxnId="{0AD3B674-1A29-44B2-95EA-0D60E287791A}">
      <dgm:prSet/>
      <dgm:spPr/>
      <dgm:t>
        <a:bodyPr/>
        <a:lstStyle/>
        <a:p>
          <a:endParaRPr lang="en-US"/>
        </a:p>
      </dgm:t>
    </dgm:pt>
    <dgm:pt modelId="{BEFB9E98-CF7C-481B-B311-5CF8413D8192}">
      <dgm:prSet phldrT="[Text]"/>
      <dgm:spPr/>
      <dgm:t>
        <a:bodyPr/>
        <a:lstStyle/>
        <a:p>
          <a:r>
            <a:rPr lang="en-US" dirty="0"/>
            <a:t>Logistic Regression</a:t>
          </a:r>
        </a:p>
      </dgm:t>
    </dgm:pt>
    <dgm:pt modelId="{C4B8E82A-CFDD-46ED-8780-E4FF37FDA4B4}" type="parTrans" cxnId="{74091FA2-5A26-4E28-9906-710ADB058A48}">
      <dgm:prSet/>
      <dgm:spPr/>
      <dgm:t>
        <a:bodyPr/>
        <a:lstStyle/>
        <a:p>
          <a:endParaRPr lang="en-US"/>
        </a:p>
      </dgm:t>
    </dgm:pt>
    <dgm:pt modelId="{AA2EC533-CBB0-4D0B-8C7D-E488B1217C0C}" type="sibTrans" cxnId="{74091FA2-5A26-4E28-9906-710ADB058A48}">
      <dgm:prSet/>
      <dgm:spPr/>
      <dgm:t>
        <a:bodyPr/>
        <a:lstStyle/>
        <a:p>
          <a:endParaRPr lang="en-US"/>
        </a:p>
      </dgm:t>
    </dgm:pt>
    <dgm:pt modelId="{5C2C3AC9-16B2-4220-AED2-7A8CADFC10B2}">
      <dgm:prSet phldrT="[Text]"/>
      <dgm:spPr/>
      <dgm:t>
        <a:bodyPr/>
        <a:lstStyle/>
        <a:p>
          <a:r>
            <a:rPr lang="en-US" dirty="0"/>
            <a:t>observation</a:t>
          </a:r>
        </a:p>
      </dgm:t>
    </dgm:pt>
    <dgm:pt modelId="{A20C2C66-6740-4296-8EFF-F0E0EDF49B98}" type="parTrans" cxnId="{E1DE4FF3-86FE-4EB2-BAD8-80246ED91C67}">
      <dgm:prSet/>
      <dgm:spPr/>
      <dgm:t>
        <a:bodyPr/>
        <a:lstStyle/>
        <a:p>
          <a:endParaRPr lang="en-US"/>
        </a:p>
      </dgm:t>
    </dgm:pt>
    <dgm:pt modelId="{166B40ED-03A7-44E8-9966-9D1AB379C7C0}" type="sibTrans" cxnId="{E1DE4FF3-86FE-4EB2-BAD8-80246ED91C67}">
      <dgm:prSet/>
      <dgm:spPr/>
      <dgm:t>
        <a:bodyPr/>
        <a:lstStyle/>
        <a:p>
          <a:endParaRPr lang="en-US"/>
        </a:p>
      </dgm:t>
    </dgm:pt>
    <dgm:pt modelId="{A7B80BC7-2C01-4945-9EBE-F44A82D697C5}">
      <dgm:prSet/>
      <dgm:spPr/>
      <dgm:t>
        <a:bodyPr/>
        <a:lstStyle/>
        <a:p>
          <a:r>
            <a:rPr lang="en-US" dirty="0" err="1"/>
            <a:t>drug_era</a:t>
          </a:r>
          <a:endParaRPr lang="en-US" dirty="0"/>
        </a:p>
      </dgm:t>
    </dgm:pt>
    <dgm:pt modelId="{2AD92E95-922A-492B-B6FC-72EAFF4498E8}" type="parTrans" cxnId="{480DAE69-492A-4565-9DF3-B49EDC57BD8D}">
      <dgm:prSet/>
      <dgm:spPr/>
      <dgm:t>
        <a:bodyPr/>
        <a:lstStyle/>
        <a:p>
          <a:endParaRPr lang="en-US"/>
        </a:p>
      </dgm:t>
    </dgm:pt>
    <dgm:pt modelId="{B11F3D29-05C0-4B3C-A9D3-4AD94CF9C159}" type="sibTrans" cxnId="{480DAE69-492A-4565-9DF3-B49EDC57BD8D}">
      <dgm:prSet/>
      <dgm:spPr/>
      <dgm:t>
        <a:bodyPr/>
        <a:lstStyle/>
        <a:p>
          <a:endParaRPr lang="en-US"/>
        </a:p>
      </dgm:t>
    </dgm:pt>
    <dgm:pt modelId="{63829232-1B24-4DD1-BEFC-1F7AA38CDF2C}">
      <dgm:prSet/>
      <dgm:spPr/>
      <dgm:t>
        <a:bodyPr/>
        <a:lstStyle/>
        <a:p>
          <a:r>
            <a:rPr lang="en-US" dirty="0" err="1"/>
            <a:t>drug_exposure</a:t>
          </a:r>
          <a:endParaRPr lang="en-US" dirty="0"/>
        </a:p>
      </dgm:t>
    </dgm:pt>
    <dgm:pt modelId="{B983F8EC-642D-47D7-9C74-3A22BC71923B}" type="parTrans" cxnId="{95DDC07E-A8DC-478B-AF01-C04EDC60ECC6}">
      <dgm:prSet/>
      <dgm:spPr/>
      <dgm:t>
        <a:bodyPr/>
        <a:lstStyle/>
        <a:p>
          <a:endParaRPr lang="en-US"/>
        </a:p>
      </dgm:t>
    </dgm:pt>
    <dgm:pt modelId="{DF6F65E6-F6F9-4949-9320-77C26F5462FA}" type="sibTrans" cxnId="{95DDC07E-A8DC-478B-AF01-C04EDC60ECC6}">
      <dgm:prSet/>
      <dgm:spPr/>
      <dgm:t>
        <a:bodyPr/>
        <a:lstStyle/>
        <a:p>
          <a:endParaRPr lang="en-US"/>
        </a:p>
      </dgm:t>
    </dgm:pt>
    <dgm:pt modelId="{DC70A75B-59FC-4064-B94C-06EF4FE6CCDE}">
      <dgm:prSet phldrT="[Text]"/>
      <dgm:spPr/>
      <dgm:t>
        <a:bodyPr/>
        <a:lstStyle/>
        <a:p>
          <a:r>
            <a:rPr lang="en-US" dirty="0"/>
            <a:t>Logistic Regression</a:t>
          </a:r>
        </a:p>
      </dgm:t>
    </dgm:pt>
    <dgm:pt modelId="{EFA86430-5212-4318-8918-BCC2F70B7A51}" type="parTrans" cxnId="{BF7D8329-74BC-4417-8EE4-C29DC0ECF32E}">
      <dgm:prSet/>
      <dgm:spPr/>
      <dgm:t>
        <a:bodyPr/>
        <a:lstStyle/>
        <a:p>
          <a:endParaRPr lang="en-US"/>
        </a:p>
      </dgm:t>
    </dgm:pt>
    <dgm:pt modelId="{61AD3396-8511-4155-8C73-128B95ADDD6D}" type="sibTrans" cxnId="{BF7D8329-74BC-4417-8EE4-C29DC0ECF32E}">
      <dgm:prSet/>
      <dgm:spPr/>
      <dgm:t>
        <a:bodyPr/>
        <a:lstStyle/>
        <a:p>
          <a:endParaRPr lang="en-US"/>
        </a:p>
      </dgm:t>
    </dgm:pt>
    <dgm:pt modelId="{756D54D4-E014-49A3-859D-E4FB48B3F8D4}">
      <dgm:prSet phldrT="[Text]"/>
      <dgm:spPr/>
      <dgm:t>
        <a:bodyPr/>
        <a:lstStyle/>
        <a:p>
          <a:r>
            <a:rPr lang="en-US" dirty="0"/>
            <a:t>Logistic Regression</a:t>
          </a:r>
        </a:p>
      </dgm:t>
    </dgm:pt>
    <dgm:pt modelId="{75A499A2-9F1F-41FA-96A0-6F7C6B3E3CCB}" type="parTrans" cxnId="{B6D84C79-D70A-4494-94A3-FD86EABBBA88}">
      <dgm:prSet/>
      <dgm:spPr/>
      <dgm:t>
        <a:bodyPr/>
        <a:lstStyle/>
        <a:p>
          <a:endParaRPr lang="en-US"/>
        </a:p>
      </dgm:t>
    </dgm:pt>
    <dgm:pt modelId="{932C3B7D-5885-432D-A114-854200B16503}" type="sibTrans" cxnId="{B6D84C79-D70A-4494-94A3-FD86EABBBA88}">
      <dgm:prSet/>
      <dgm:spPr/>
      <dgm:t>
        <a:bodyPr/>
        <a:lstStyle/>
        <a:p>
          <a:endParaRPr lang="en-US"/>
        </a:p>
      </dgm:t>
    </dgm:pt>
    <dgm:pt modelId="{EF3A8114-8EE7-433B-BA76-938AB66E18D0}">
      <dgm:prSet phldrT="[Text]"/>
      <dgm:spPr/>
      <dgm:t>
        <a:bodyPr/>
        <a:lstStyle/>
        <a:p>
          <a:r>
            <a:rPr lang="en-US" dirty="0"/>
            <a:t>Logistic Regression</a:t>
          </a:r>
        </a:p>
      </dgm:t>
    </dgm:pt>
    <dgm:pt modelId="{CAEFC07E-5BCB-4357-B524-D83D23771511}" type="parTrans" cxnId="{DCE86E45-6BF3-416A-86FF-AC7C1B66FAFE}">
      <dgm:prSet/>
      <dgm:spPr/>
      <dgm:t>
        <a:bodyPr/>
        <a:lstStyle/>
        <a:p>
          <a:endParaRPr lang="en-US"/>
        </a:p>
      </dgm:t>
    </dgm:pt>
    <dgm:pt modelId="{C0945BC5-F5E1-4FBC-8F05-E38C2F2DF702}" type="sibTrans" cxnId="{DCE86E45-6BF3-416A-86FF-AC7C1B66FAFE}">
      <dgm:prSet/>
      <dgm:spPr/>
      <dgm:t>
        <a:bodyPr/>
        <a:lstStyle/>
        <a:p>
          <a:endParaRPr lang="en-US"/>
        </a:p>
      </dgm:t>
    </dgm:pt>
    <dgm:pt modelId="{5A1D1606-CFD3-4972-88D4-A542C7732296}">
      <dgm:prSet phldrT="[Text]"/>
      <dgm:spPr/>
      <dgm:t>
        <a:bodyPr/>
        <a:lstStyle/>
        <a:p>
          <a:r>
            <a:rPr lang="en-US" dirty="0"/>
            <a:t>Univariate</a:t>
          </a:r>
        </a:p>
        <a:p>
          <a:r>
            <a:rPr lang="en-US" dirty="0"/>
            <a:t>(chi-squared)</a:t>
          </a:r>
        </a:p>
      </dgm:t>
    </dgm:pt>
    <dgm:pt modelId="{34A97F34-91F7-4310-9064-B459BDFCD45B}" type="parTrans" cxnId="{96209D53-114E-4EE3-BBE4-ECE5450FF3C1}">
      <dgm:prSet/>
      <dgm:spPr/>
      <dgm:t>
        <a:bodyPr/>
        <a:lstStyle/>
        <a:p>
          <a:endParaRPr lang="en-US"/>
        </a:p>
      </dgm:t>
    </dgm:pt>
    <dgm:pt modelId="{E9205685-BA0D-444D-BE88-7BE551194D51}" type="sibTrans" cxnId="{96209D53-114E-4EE3-BBE4-ECE5450FF3C1}">
      <dgm:prSet/>
      <dgm:spPr/>
      <dgm:t>
        <a:bodyPr/>
        <a:lstStyle/>
        <a:p>
          <a:endParaRPr lang="en-US"/>
        </a:p>
      </dgm:t>
    </dgm:pt>
    <dgm:pt modelId="{292E3ED8-E3E0-41FC-B7A0-00DDED340BBC}">
      <dgm:prSet phldrT="[Text]"/>
      <dgm:spPr/>
      <dgm:t>
        <a:bodyPr/>
        <a:lstStyle/>
        <a:p>
          <a:r>
            <a:rPr lang="en-US" dirty="0"/>
            <a:t>Random Forest</a:t>
          </a:r>
        </a:p>
      </dgm:t>
    </dgm:pt>
    <dgm:pt modelId="{118B9F2C-439D-4C8C-A761-7C94377B8C94}" type="parTrans" cxnId="{14D585C9-F558-4767-B96F-875034FC62AF}">
      <dgm:prSet/>
      <dgm:spPr/>
      <dgm:t>
        <a:bodyPr/>
        <a:lstStyle/>
        <a:p>
          <a:endParaRPr lang="en-US"/>
        </a:p>
      </dgm:t>
    </dgm:pt>
    <dgm:pt modelId="{E5B2375D-8605-404C-AEEA-2339666D53B0}" type="sibTrans" cxnId="{14D585C9-F558-4767-B96F-875034FC62AF}">
      <dgm:prSet/>
      <dgm:spPr/>
      <dgm:t>
        <a:bodyPr/>
        <a:lstStyle/>
        <a:p>
          <a:endParaRPr lang="en-US"/>
        </a:p>
      </dgm:t>
    </dgm:pt>
    <dgm:pt modelId="{FEDB4633-4F3D-458B-98CA-E5C5FF1CA986}">
      <dgm:prSet phldrT="[Text]"/>
      <dgm:spPr/>
      <dgm:t>
        <a:bodyPr/>
        <a:lstStyle/>
        <a:p>
          <a:r>
            <a:rPr lang="en-US" dirty="0"/>
            <a:t>Univariate (chi-squared)</a:t>
          </a:r>
        </a:p>
      </dgm:t>
    </dgm:pt>
    <dgm:pt modelId="{4AC97CB8-1CC4-432E-83E9-D2F8E1942B2F}" type="parTrans" cxnId="{582E35A0-2F97-4326-AFF5-89A2B2256B8A}">
      <dgm:prSet/>
      <dgm:spPr/>
      <dgm:t>
        <a:bodyPr/>
        <a:lstStyle/>
        <a:p>
          <a:endParaRPr lang="en-US"/>
        </a:p>
      </dgm:t>
    </dgm:pt>
    <dgm:pt modelId="{0C199B24-BF0C-4AFE-8EDE-8811F2D66D67}" type="sibTrans" cxnId="{582E35A0-2F97-4326-AFF5-89A2B2256B8A}">
      <dgm:prSet/>
      <dgm:spPr/>
      <dgm:t>
        <a:bodyPr/>
        <a:lstStyle/>
        <a:p>
          <a:endParaRPr lang="en-US"/>
        </a:p>
      </dgm:t>
    </dgm:pt>
    <dgm:pt modelId="{60B397F2-266B-4812-92CF-A66D78D9B98D}">
      <dgm:prSet phldrT="[Text]"/>
      <dgm:spPr/>
      <dgm:t>
        <a:bodyPr/>
        <a:lstStyle/>
        <a:p>
          <a:r>
            <a:rPr lang="en-US" dirty="0"/>
            <a:t>Random Forest</a:t>
          </a:r>
        </a:p>
      </dgm:t>
    </dgm:pt>
    <dgm:pt modelId="{4B37BEA1-B6D1-4ECB-8F3C-98E7D17BAF57}" type="parTrans" cxnId="{1A85615A-FE83-4359-958D-ED60B77CE47D}">
      <dgm:prSet/>
      <dgm:spPr/>
      <dgm:t>
        <a:bodyPr/>
        <a:lstStyle/>
        <a:p>
          <a:endParaRPr lang="en-US"/>
        </a:p>
      </dgm:t>
    </dgm:pt>
    <dgm:pt modelId="{F4C35223-79D1-47C9-B79C-635B75B8EBB0}" type="sibTrans" cxnId="{1A85615A-FE83-4359-958D-ED60B77CE47D}">
      <dgm:prSet/>
      <dgm:spPr/>
      <dgm:t>
        <a:bodyPr/>
        <a:lstStyle/>
        <a:p>
          <a:endParaRPr lang="en-US"/>
        </a:p>
      </dgm:t>
    </dgm:pt>
    <dgm:pt modelId="{29933A7C-11A3-4E0C-9881-1FAFAA64456E}">
      <dgm:prSet phldrT="[Text]"/>
      <dgm:spPr/>
      <dgm:t>
        <a:bodyPr/>
        <a:lstStyle/>
        <a:p>
          <a:r>
            <a:rPr lang="en-US" dirty="0"/>
            <a:t>Univariate (chi-squared)</a:t>
          </a:r>
        </a:p>
      </dgm:t>
    </dgm:pt>
    <dgm:pt modelId="{46293379-D0D1-4630-B452-503A9F08ADD2}" type="parTrans" cxnId="{524F717C-DC01-42EA-AA41-3601657306E3}">
      <dgm:prSet/>
      <dgm:spPr/>
      <dgm:t>
        <a:bodyPr/>
        <a:lstStyle/>
        <a:p>
          <a:endParaRPr lang="en-US"/>
        </a:p>
      </dgm:t>
    </dgm:pt>
    <dgm:pt modelId="{88CFDB37-CC2A-48C1-91F1-1098EE2EB015}" type="sibTrans" cxnId="{524F717C-DC01-42EA-AA41-3601657306E3}">
      <dgm:prSet/>
      <dgm:spPr/>
      <dgm:t>
        <a:bodyPr/>
        <a:lstStyle/>
        <a:p>
          <a:endParaRPr lang="en-US"/>
        </a:p>
      </dgm:t>
    </dgm:pt>
    <dgm:pt modelId="{CD43AA2F-824E-43BC-8752-01AC40032E5A}">
      <dgm:prSet phldrT="[Text]"/>
      <dgm:spPr/>
      <dgm:t>
        <a:bodyPr/>
        <a:lstStyle/>
        <a:p>
          <a:r>
            <a:rPr lang="en-US" dirty="0"/>
            <a:t>Random Forest</a:t>
          </a:r>
        </a:p>
      </dgm:t>
    </dgm:pt>
    <dgm:pt modelId="{9198E1C7-1846-4BE6-ADB1-E5532BFE9D5C}" type="parTrans" cxnId="{AD35B31A-B2FC-45BA-A80F-CB435BEA874D}">
      <dgm:prSet/>
      <dgm:spPr/>
      <dgm:t>
        <a:bodyPr/>
        <a:lstStyle/>
        <a:p>
          <a:endParaRPr lang="en-US"/>
        </a:p>
      </dgm:t>
    </dgm:pt>
    <dgm:pt modelId="{14FA10DC-1BA0-4DE2-87A0-F4ACCFD97E3F}" type="sibTrans" cxnId="{AD35B31A-B2FC-45BA-A80F-CB435BEA874D}">
      <dgm:prSet/>
      <dgm:spPr/>
      <dgm:t>
        <a:bodyPr/>
        <a:lstStyle/>
        <a:p>
          <a:endParaRPr lang="en-US"/>
        </a:p>
      </dgm:t>
    </dgm:pt>
    <dgm:pt modelId="{F6DB2BE2-81CA-4D7B-A009-62A46487D2DA}">
      <dgm:prSet phldrT="[Text]"/>
      <dgm:spPr/>
      <dgm:t>
        <a:bodyPr/>
        <a:lstStyle/>
        <a:p>
          <a:r>
            <a:rPr lang="en-US" dirty="0"/>
            <a:t>Univariate (chi-squared)</a:t>
          </a:r>
        </a:p>
      </dgm:t>
    </dgm:pt>
    <dgm:pt modelId="{7A9D983C-028D-4A22-A14D-9F0B41E3F4CD}" type="parTrans" cxnId="{19470CF4-D60D-4AB2-914F-F771FCA90AC4}">
      <dgm:prSet/>
      <dgm:spPr/>
      <dgm:t>
        <a:bodyPr/>
        <a:lstStyle/>
        <a:p>
          <a:endParaRPr lang="en-US"/>
        </a:p>
      </dgm:t>
    </dgm:pt>
    <dgm:pt modelId="{7C6BE77D-4D0C-4046-B986-E5F82516B9AC}" type="sibTrans" cxnId="{19470CF4-D60D-4AB2-914F-F771FCA90AC4}">
      <dgm:prSet/>
      <dgm:spPr/>
      <dgm:t>
        <a:bodyPr/>
        <a:lstStyle/>
        <a:p>
          <a:endParaRPr lang="en-US"/>
        </a:p>
      </dgm:t>
    </dgm:pt>
    <dgm:pt modelId="{922B9866-0D11-46CB-8ABB-8CE04FC87478}">
      <dgm:prSet phldrT="[Text]"/>
      <dgm:spPr/>
      <dgm:t>
        <a:bodyPr/>
        <a:lstStyle/>
        <a:p>
          <a:r>
            <a:rPr lang="en-US" dirty="0"/>
            <a:t>Random Forest</a:t>
          </a:r>
        </a:p>
      </dgm:t>
    </dgm:pt>
    <dgm:pt modelId="{14AF1AFD-3DD4-4389-B728-21D552AF9191}" type="parTrans" cxnId="{57514905-16FA-4A30-A8A9-478A79F0AEB2}">
      <dgm:prSet/>
      <dgm:spPr/>
      <dgm:t>
        <a:bodyPr/>
        <a:lstStyle/>
        <a:p>
          <a:endParaRPr lang="en-US"/>
        </a:p>
      </dgm:t>
    </dgm:pt>
    <dgm:pt modelId="{2C707E35-4FC3-4419-AF5B-64FC59373746}" type="sibTrans" cxnId="{57514905-16FA-4A30-A8A9-478A79F0AEB2}">
      <dgm:prSet/>
      <dgm:spPr/>
      <dgm:t>
        <a:bodyPr/>
        <a:lstStyle/>
        <a:p>
          <a:endParaRPr lang="en-US"/>
        </a:p>
      </dgm:t>
    </dgm:pt>
    <dgm:pt modelId="{799BFEB8-6394-4E38-82F0-BF78FDAC584E}">
      <dgm:prSet phldrT="[Text]"/>
      <dgm:spPr/>
      <dgm:t>
        <a:bodyPr/>
        <a:lstStyle/>
        <a:p>
          <a:r>
            <a:rPr lang="en-US" dirty="0"/>
            <a:t>Univariate (chi-squared)</a:t>
          </a:r>
        </a:p>
      </dgm:t>
    </dgm:pt>
    <dgm:pt modelId="{29A5BC82-0BB0-471A-B901-6BDEF9C00888}" type="parTrans" cxnId="{A87BD7E2-F06E-4013-9488-ACB131BEDCCB}">
      <dgm:prSet/>
      <dgm:spPr/>
      <dgm:t>
        <a:bodyPr/>
        <a:lstStyle/>
        <a:p>
          <a:endParaRPr lang="en-US"/>
        </a:p>
      </dgm:t>
    </dgm:pt>
    <dgm:pt modelId="{412E599E-7F2F-4EAC-A9D1-6ACA176CDB0C}" type="sibTrans" cxnId="{A87BD7E2-F06E-4013-9488-ACB131BEDCCB}">
      <dgm:prSet/>
      <dgm:spPr/>
      <dgm:t>
        <a:bodyPr/>
        <a:lstStyle/>
        <a:p>
          <a:endParaRPr lang="en-US"/>
        </a:p>
      </dgm:t>
    </dgm:pt>
    <dgm:pt modelId="{A8FB9D60-2DAD-4A1D-B413-9C655FCFA150}" type="pres">
      <dgm:prSet presAssocID="{186FBBF8-4056-4CC8-A78F-4D70D6961382}" presName="diagram" presStyleCnt="0">
        <dgm:presLayoutVars>
          <dgm:chPref val="1"/>
          <dgm:dir/>
          <dgm:animOne val="branch"/>
          <dgm:animLvl val="lvl"/>
          <dgm:resizeHandles/>
        </dgm:presLayoutVars>
      </dgm:prSet>
      <dgm:spPr/>
    </dgm:pt>
    <dgm:pt modelId="{791873DB-671D-41C4-A65E-D3A44D5335FD}" type="pres">
      <dgm:prSet presAssocID="{AC6ECCA9-C03D-4F26-8927-3E4E242521E1}" presName="root" presStyleCnt="0"/>
      <dgm:spPr/>
    </dgm:pt>
    <dgm:pt modelId="{A0A3233D-63F5-4548-9440-B6BF045AEFE6}" type="pres">
      <dgm:prSet presAssocID="{AC6ECCA9-C03D-4F26-8927-3E4E242521E1}" presName="rootComposite" presStyleCnt="0"/>
      <dgm:spPr/>
    </dgm:pt>
    <dgm:pt modelId="{6712B9D1-53FD-4F29-802C-C5118F90CF89}" type="pres">
      <dgm:prSet presAssocID="{AC6ECCA9-C03D-4F26-8927-3E4E242521E1}" presName="rootText" presStyleLbl="node1" presStyleIdx="0" presStyleCnt="5"/>
      <dgm:spPr/>
    </dgm:pt>
    <dgm:pt modelId="{D30DBD90-6050-421F-88B7-FD60DF21D972}" type="pres">
      <dgm:prSet presAssocID="{AC6ECCA9-C03D-4F26-8927-3E4E242521E1}" presName="rootConnector" presStyleLbl="node1" presStyleIdx="0" presStyleCnt="5"/>
      <dgm:spPr/>
    </dgm:pt>
    <dgm:pt modelId="{0DC58427-EA81-4287-8D34-6CC1B3C9F67A}" type="pres">
      <dgm:prSet presAssocID="{AC6ECCA9-C03D-4F26-8927-3E4E242521E1}" presName="childShape" presStyleCnt="0"/>
      <dgm:spPr/>
    </dgm:pt>
    <dgm:pt modelId="{338A2011-C8D3-4792-A424-49643644B5FF}" type="pres">
      <dgm:prSet presAssocID="{16786560-4C51-4B1B-8FD4-E41BD57B2A89}" presName="Name13" presStyleLbl="parChTrans1D2" presStyleIdx="0" presStyleCnt="15"/>
      <dgm:spPr/>
    </dgm:pt>
    <dgm:pt modelId="{53B6DCD1-F63C-4027-BFA6-CB77DDE6EFE8}" type="pres">
      <dgm:prSet presAssocID="{6423507D-8E4C-4762-BEB8-FB9FA5172131}" presName="childText" presStyleLbl="bgAcc1" presStyleIdx="0" presStyleCnt="15">
        <dgm:presLayoutVars>
          <dgm:bulletEnabled val="1"/>
        </dgm:presLayoutVars>
      </dgm:prSet>
      <dgm:spPr/>
    </dgm:pt>
    <dgm:pt modelId="{20E3BBC2-FF54-4386-808B-A308D045583D}" type="pres">
      <dgm:prSet presAssocID="{3D9A5E19-F8B8-449B-BCE1-9655CA15FE34}" presName="Name13" presStyleLbl="parChTrans1D2" presStyleIdx="1" presStyleCnt="15"/>
      <dgm:spPr/>
    </dgm:pt>
    <dgm:pt modelId="{275AF05A-5F06-4589-81CF-AF2788EEA3A3}" type="pres">
      <dgm:prSet presAssocID="{23D1C286-B9A3-4030-BC85-724D3B87CCE5}" presName="childText" presStyleLbl="bgAcc1" presStyleIdx="1" presStyleCnt="15">
        <dgm:presLayoutVars>
          <dgm:bulletEnabled val="1"/>
        </dgm:presLayoutVars>
      </dgm:prSet>
      <dgm:spPr/>
    </dgm:pt>
    <dgm:pt modelId="{B703EA0B-9F16-4CEC-AA3B-948F113FF5C5}" type="pres">
      <dgm:prSet presAssocID="{34A97F34-91F7-4310-9064-B459BDFCD45B}" presName="Name13" presStyleLbl="parChTrans1D2" presStyleIdx="2" presStyleCnt="15"/>
      <dgm:spPr/>
    </dgm:pt>
    <dgm:pt modelId="{0746B8D7-1A6C-48CE-9AD3-035296D68835}" type="pres">
      <dgm:prSet presAssocID="{5A1D1606-CFD3-4972-88D4-A542C7732296}" presName="childText" presStyleLbl="bgAcc1" presStyleIdx="2" presStyleCnt="15">
        <dgm:presLayoutVars>
          <dgm:bulletEnabled val="1"/>
        </dgm:presLayoutVars>
      </dgm:prSet>
      <dgm:spPr/>
    </dgm:pt>
    <dgm:pt modelId="{382CC00A-296F-4776-A16F-976DED328FA1}" type="pres">
      <dgm:prSet presAssocID="{AD3835CE-34C3-46F7-8A26-6717A160B6C1}" presName="root" presStyleCnt="0"/>
      <dgm:spPr/>
    </dgm:pt>
    <dgm:pt modelId="{06F94289-846A-43FA-8D35-EBA7ACBD3B93}" type="pres">
      <dgm:prSet presAssocID="{AD3835CE-34C3-46F7-8A26-6717A160B6C1}" presName="rootComposite" presStyleCnt="0"/>
      <dgm:spPr/>
    </dgm:pt>
    <dgm:pt modelId="{AA9FA4F8-26E2-4462-8502-4430503915C9}" type="pres">
      <dgm:prSet presAssocID="{AD3835CE-34C3-46F7-8A26-6717A160B6C1}" presName="rootText" presStyleLbl="node1" presStyleIdx="1" presStyleCnt="5"/>
      <dgm:spPr/>
    </dgm:pt>
    <dgm:pt modelId="{6107AEC5-2044-4873-9A1D-367C3F6E72E5}" type="pres">
      <dgm:prSet presAssocID="{AD3835CE-34C3-46F7-8A26-6717A160B6C1}" presName="rootConnector" presStyleLbl="node1" presStyleIdx="1" presStyleCnt="5"/>
      <dgm:spPr/>
    </dgm:pt>
    <dgm:pt modelId="{8C08B2E9-B99E-4171-930C-8EBDB8614F96}" type="pres">
      <dgm:prSet presAssocID="{AD3835CE-34C3-46F7-8A26-6717A160B6C1}" presName="childShape" presStyleCnt="0"/>
      <dgm:spPr/>
    </dgm:pt>
    <dgm:pt modelId="{06F80A6C-127F-4AFC-A5B5-5B0E373CDFD8}" type="pres">
      <dgm:prSet presAssocID="{C4B8E82A-CFDD-46ED-8780-E4FF37FDA4B4}" presName="Name13" presStyleLbl="parChTrans1D2" presStyleIdx="3" presStyleCnt="15"/>
      <dgm:spPr/>
    </dgm:pt>
    <dgm:pt modelId="{6E4244B2-D6E1-4384-8477-0629C50D3C78}" type="pres">
      <dgm:prSet presAssocID="{BEFB9E98-CF7C-481B-B311-5CF8413D8192}" presName="childText" presStyleLbl="bgAcc1" presStyleIdx="3" presStyleCnt="15">
        <dgm:presLayoutVars>
          <dgm:bulletEnabled val="1"/>
        </dgm:presLayoutVars>
      </dgm:prSet>
      <dgm:spPr/>
    </dgm:pt>
    <dgm:pt modelId="{9F6B7870-0C83-4530-BE19-994E4BB771FD}" type="pres">
      <dgm:prSet presAssocID="{118B9F2C-439D-4C8C-A761-7C94377B8C94}" presName="Name13" presStyleLbl="parChTrans1D2" presStyleIdx="4" presStyleCnt="15"/>
      <dgm:spPr/>
    </dgm:pt>
    <dgm:pt modelId="{719DDC96-D1DF-4B88-AE75-EAA99C703E11}" type="pres">
      <dgm:prSet presAssocID="{292E3ED8-E3E0-41FC-B7A0-00DDED340BBC}" presName="childText" presStyleLbl="bgAcc1" presStyleIdx="4" presStyleCnt="15">
        <dgm:presLayoutVars>
          <dgm:bulletEnabled val="1"/>
        </dgm:presLayoutVars>
      </dgm:prSet>
      <dgm:spPr/>
    </dgm:pt>
    <dgm:pt modelId="{E9C0806E-8EFD-43AC-8858-35405769D533}" type="pres">
      <dgm:prSet presAssocID="{4AC97CB8-1CC4-432E-83E9-D2F8E1942B2F}" presName="Name13" presStyleLbl="parChTrans1D2" presStyleIdx="5" presStyleCnt="15"/>
      <dgm:spPr/>
    </dgm:pt>
    <dgm:pt modelId="{EDF7C94D-65A0-47E4-BDF3-B11CF9CA1D40}" type="pres">
      <dgm:prSet presAssocID="{FEDB4633-4F3D-458B-98CA-E5C5FF1CA986}" presName="childText" presStyleLbl="bgAcc1" presStyleIdx="5" presStyleCnt="15">
        <dgm:presLayoutVars>
          <dgm:bulletEnabled val="1"/>
        </dgm:presLayoutVars>
      </dgm:prSet>
      <dgm:spPr/>
    </dgm:pt>
    <dgm:pt modelId="{FBA5FC0B-92A1-4800-9741-C7141129B748}" type="pres">
      <dgm:prSet presAssocID="{5C2C3AC9-16B2-4220-AED2-7A8CADFC10B2}" presName="root" presStyleCnt="0"/>
      <dgm:spPr/>
    </dgm:pt>
    <dgm:pt modelId="{628C76DE-B236-4F3D-A3F3-C6DE7EE34608}" type="pres">
      <dgm:prSet presAssocID="{5C2C3AC9-16B2-4220-AED2-7A8CADFC10B2}" presName="rootComposite" presStyleCnt="0"/>
      <dgm:spPr/>
    </dgm:pt>
    <dgm:pt modelId="{730D7BEC-2A5E-48F1-99BA-A40AF1EC3AC1}" type="pres">
      <dgm:prSet presAssocID="{5C2C3AC9-16B2-4220-AED2-7A8CADFC10B2}" presName="rootText" presStyleLbl="node1" presStyleIdx="2" presStyleCnt="5"/>
      <dgm:spPr/>
    </dgm:pt>
    <dgm:pt modelId="{2221DDCE-8A45-49FB-834A-45B60FF1ED9C}" type="pres">
      <dgm:prSet presAssocID="{5C2C3AC9-16B2-4220-AED2-7A8CADFC10B2}" presName="rootConnector" presStyleLbl="node1" presStyleIdx="2" presStyleCnt="5"/>
      <dgm:spPr/>
    </dgm:pt>
    <dgm:pt modelId="{3CF2D674-4C67-43C8-AB44-40F0CE4D42E4}" type="pres">
      <dgm:prSet presAssocID="{5C2C3AC9-16B2-4220-AED2-7A8CADFC10B2}" presName="childShape" presStyleCnt="0"/>
      <dgm:spPr/>
    </dgm:pt>
    <dgm:pt modelId="{5E52ED37-4501-4E8C-BB6F-834920F8725D}" type="pres">
      <dgm:prSet presAssocID="{CAEFC07E-5BCB-4357-B524-D83D23771511}" presName="Name13" presStyleLbl="parChTrans1D2" presStyleIdx="6" presStyleCnt="15"/>
      <dgm:spPr/>
    </dgm:pt>
    <dgm:pt modelId="{A7E0FAD7-4CE0-41D4-8FE1-AB8E0070B0D8}" type="pres">
      <dgm:prSet presAssocID="{EF3A8114-8EE7-433B-BA76-938AB66E18D0}" presName="childText" presStyleLbl="bgAcc1" presStyleIdx="6" presStyleCnt="15">
        <dgm:presLayoutVars>
          <dgm:bulletEnabled val="1"/>
        </dgm:presLayoutVars>
      </dgm:prSet>
      <dgm:spPr/>
    </dgm:pt>
    <dgm:pt modelId="{32A73E21-57AD-4998-B3FB-9C539F754600}" type="pres">
      <dgm:prSet presAssocID="{4B37BEA1-B6D1-4ECB-8F3C-98E7D17BAF57}" presName="Name13" presStyleLbl="parChTrans1D2" presStyleIdx="7" presStyleCnt="15"/>
      <dgm:spPr/>
    </dgm:pt>
    <dgm:pt modelId="{FEF5C280-1A81-4D35-BCB7-6901B0F1E48F}" type="pres">
      <dgm:prSet presAssocID="{60B397F2-266B-4812-92CF-A66D78D9B98D}" presName="childText" presStyleLbl="bgAcc1" presStyleIdx="7" presStyleCnt="15">
        <dgm:presLayoutVars>
          <dgm:bulletEnabled val="1"/>
        </dgm:presLayoutVars>
      </dgm:prSet>
      <dgm:spPr/>
    </dgm:pt>
    <dgm:pt modelId="{88DB7911-1410-40AE-AA0D-945D9F2969E6}" type="pres">
      <dgm:prSet presAssocID="{46293379-D0D1-4630-B452-503A9F08ADD2}" presName="Name13" presStyleLbl="parChTrans1D2" presStyleIdx="8" presStyleCnt="15"/>
      <dgm:spPr/>
    </dgm:pt>
    <dgm:pt modelId="{EC7321EE-442E-4958-8E78-EAFABC446CF1}" type="pres">
      <dgm:prSet presAssocID="{29933A7C-11A3-4E0C-9881-1FAFAA64456E}" presName="childText" presStyleLbl="bgAcc1" presStyleIdx="8" presStyleCnt="15">
        <dgm:presLayoutVars>
          <dgm:bulletEnabled val="1"/>
        </dgm:presLayoutVars>
      </dgm:prSet>
      <dgm:spPr/>
    </dgm:pt>
    <dgm:pt modelId="{B96A7112-F71E-44B5-9AD2-A45D5239D718}" type="pres">
      <dgm:prSet presAssocID="{A7B80BC7-2C01-4945-9EBE-F44A82D697C5}" presName="root" presStyleCnt="0"/>
      <dgm:spPr/>
    </dgm:pt>
    <dgm:pt modelId="{9B47825A-209D-4D6A-A80F-A6941EE036D2}" type="pres">
      <dgm:prSet presAssocID="{A7B80BC7-2C01-4945-9EBE-F44A82D697C5}" presName="rootComposite" presStyleCnt="0"/>
      <dgm:spPr/>
    </dgm:pt>
    <dgm:pt modelId="{025A0CD5-D58F-451E-A8ED-B0131A5C0427}" type="pres">
      <dgm:prSet presAssocID="{A7B80BC7-2C01-4945-9EBE-F44A82D697C5}" presName="rootText" presStyleLbl="node1" presStyleIdx="3" presStyleCnt="5"/>
      <dgm:spPr/>
    </dgm:pt>
    <dgm:pt modelId="{8F59FD12-D3FF-4888-AC0C-3123196104CE}" type="pres">
      <dgm:prSet presAssocID="{A7B80BC7-2C01-4945-9EBE-F44A82D697C5}" presName="rootConnector" presStyleLbl="node1" presStyleIdx="3" presStyleCnt="5"/>
      <dgm:spPr/>
    </dgm:pt>
    <dgm:pt modelId="{DFA1E05B-3328-4BAC-921D-9564F650A0AD}" type="pres">
      <dgm:prSet presAssocID="{A7B80BC7-2C01-4945-9EBE-F44A82D697C5}" presName="childShape" presStyleCnt="0"/>
      <dgm:spPr/>
    </dgm:pt>
    <dgm:pt modelId="{D250B4AE-6213-405F-A722-BA5A18FC8273}" type="pres">
      <dgm:prSet presAssocID="{75A499A2-9F1F-41FA-96A0-6F7C6B3E3CCB}" presName="Name13" presStyleLbl="parChTrans1D2" presStyleIdx="9" presStyleCnt="15"/>
      <dgm:spPr/>
    </dgm:pt>
    <dgm:pt modelId="{824B4FDE-9991-486C-9FDF-78EBBDFB4965}" type="pres">
      <dgm:prSet presAssocID="{756D54D4-E014-49A3-859D-E4FB48B3F8D4}" presName="childText" presStyleLbl="bgAcc1" presStyleIdx="9" presStyleCnt="15">
        <dgm:presLayoutVars>
          <dgm:bulletEnabled val="1"/>
        </dgm:presLayoutVars>
      </dgm:prSet>
      <dgm:spPr/>
    </dgm:pt>
    <dgm:pt modelId="{37FC5C31-6980-42B0-BD4C-662459092D81}" type="pres">
      <dgm:prSet presAssocID="{9198E1C7-1846-4BE6-ADB1-E5532BFE9D5C}" presName="Name13" presStyleLbl="parChTrans1D2" presStyleIdx="10" presStyleCnt="15"/>
      <dgm:spPr/>
    </dgm:pt>
    <dgm:pt modelId="{73EB36DA-BC8A-45A0-ACF4-2D2AAA00E530}" type="pres">
      <dgm:prSet presAssocID="{CD43AA2F-824E-43BC-8752-01AC40032E5A}" presName="childText" presStyleLbl="bgAcc1" presStyleIdx="10" presStyleCnt="15">
        <dgm:presLayoutVars>
          <dgm:bulletEnabled val="1"/>
        </dgm:presLayoutVars>
      </dgm:prSet>
      <dgm:spPr/>
    </dgm:pt>
    <dgm:pt modelId="{2252EFB9-83EA-45FE-B4E4-1D53CBDAD85E}" type="pres">
      <dgm:prSet presAssocID="{7A9D983C-028D-4A22-A14D-9F0B41E3F4CD}" presName="Name13" presStyleLbl="parChTrans1D2" presStyleIdx="11" presStyleCnt="15"/>
      <dgm:spPr/>
    </dgm:pt>
    <dgm:pt modelId="{A8047F42-903F-4FD8-AB82-7242617AAE2F}" type="pres">
      <dgm:prSet presAssocID="{F6DB2BE2-81CA-4D7B-A009-62A46487D2DA}" presName="childText" presStyleLbl="bgAcc1" presStyleIdx="11" presStyleCnt="15">
        <dgm:presLayoutVars>
          <dgm:bulletEnabled val="1"/>
        </dgm:presLayoutVars>
      </dgm:prSet>
      <dgm:spPr/>
    </dgm:pt>
    <dgm:pt modelId="{928D91B9-4E00-442B-9C2A-9E53310963C5}" type="pres">
      <dgm:prSet presAssocID="{63829232-1B24-4DD1-BEFC-1F7AA38CDF2C}" presName="root" presStyleCnt="0"/>
      <dgm:spPr/>
    </dgm:pt>
    <dgm:pt modelId="{F8376CDB-1D60-4AA0-AD93-B8690A4F6C3E}" type="pres">
      <dgm:prSet presAssocID="{63829232-1B24-4DD1-BEFC-1F7AA38CDF2C}" presName="rootComposite" presStyleCnt="0"/>
      <dgm:spPr/>
    </dgm:pt>
    <dgm:pt modelId="{D152E9F0-223A-401A-BDF5-B86135CF21B0}" type="pres">
      <dgm:prSet presAssocID="{63829232-1B24-4DD1-BEFC-1F7AA38CDF2C}" presName="rootText" presStyleLbl="node1" presStyleIdx="4" presStyleCnt="5"/>
      <dgm:spPr/>
    </dgm:pt>
    <dgm:pt modelId="{7A438892-85E7-455D-A691-784AA35A71C6}" type="pres">
      <dgm:prSet presAssocID="{63829232-1B24-4DD1-BEFC-1F7AA38CDF2C}" presName="rootConnector" presStyleLbl="node1" presStyleIdx="4" presStyleCnt="5"/>
      <dgm:spPr/>
    </dgm:pt>
    <dgm:pt modelId="{60379A30-107A-4353-A56A-BCD78A59639B}" type="pres">
      <dgm:prSet presAssocID="{63829232-1B24-4DD1-BEFC-1F7AA38CDF2C}" presName="childShape" presStyleCnt="0"/>
      <dgm:spPr/>
    </dgm:pt>
    <dgm:pt modelId="{B6639648-192E-433F-BA86-9E6D7E805DEA}" type="pres">
      <dgm:prSet presAssocID="{EFA86430-5212-4318-8918-BCC2F70B7A51}" presName="Name13" presStyleLbl="parChTrans1D2" presStyleIdx="12" presStyleCnt="15"/>
      <dgm:spPr/>
    </dgm:pt>
    <dgm:pt modelId="{BBE2F99E-A426-4893-B28C-23796314D8FD}" type="pres">
      <dgm:prSet presAssocID="{DC70A75B-59FC-4064-B94C-06EF4FE6CCDE}" presName="childText" presStyleLbl="bgAcc1" presStyleIdx="12" presStyleCnt="15">
        <dgm:presLayoutVars>
          <dgm:bulletEnabled val="1"/>
        </dgm:presLayoutVars>
      </dgm:prSet>
      <dgm:spPr/>
    </dgm:pt>
    <dgm:pt modelId="{7FD2A6E3-40AB-4C17-ADB5-5A2236F25BEB}" type="pres">
      <dgm:prSet presAssocID="{14AF1AFD-3DD4-4389-B728-21D552AF9191}" presName="Name13" presStyleLbl="parChTrans1D2" presStyleIdx="13" presStyleCnt="15"/>
      <dgm:spPr/>
    </dgm:pt>
    <dgm:pt modelId="{2EEC21CC-3193-4EC1-8384-F7002930F313}" type="pres">
      <dgm:prSet presAssocID="{922B9866-0D11-46CB-8ABB-8CE04FC87478}" presName="childText" presStyleLbl="bgAcc1" presStyleIdx="13" presStyleCnt="15">
        <dgm:presLayoutVars>
          <dgm:bulletEnabled val="1"/>
        </dgm:presLayoutVars>
      </dgm:prSet>
      <dgm:spPr/>
    </dgm:pt>
    <dgm:pt modelId="{65792BEF-B1E9-4031-B9BD-78269F9FAFD0}" type="pres">
      <dgm:prSet presAssocID="{29A5BC82-0BB0-471A-B901-6BDEF9C00888}" presName="Name13" presStyleLbl="parChTrans1D2" presStyleIdx="14" presStyleCnt="15"/>
      <dgm:spPr/>
    </dgm:pt>
    <dgm:pt modelId="{8B9D0CCE-035D-4E33-9C85-57EB674F19ED}" type="pres">
      <dgm:prSet presAssocID="{799BFEB8-6394-4E38-82F0-BF78FDAC584E}" presName="childText" presStyleLbl="bgAcc1" presStyleIdx="14" presStyleCnt="15">
        <dgm:presLayoutVars>
          <dgm:bulletEnabled val="1"/>
        </dgm:presLayoutVars>
      </dgm:prSet>
      <dgm:spPr/>
    </dgm:pt>
  </dgm:ptLst>
  <dgm:cxnLst>
    <dgm:cxn modelId="{57514905-16FA-4A30-A8A9-478A79F0AEB2}" srcId="{63829232-1B24-4DD1-BEFC-1F7AA38CDF2C}" destId="{922B9866-0D11-46CB-8ABB-8CE04FC87478}" srcOrd="1" destOrd="0" parTransId="{14AF1AFD-3DD4-4389-B728-21D552AF9191}" sibTransId="{2C707E35-4FC3-4419-AF5B-64FC59373746}"/>
    <dgm:cxn modelId="{EC265F09-F96C-4BDC-9209-01F0FB1DB502}" type="presOf" srcId="{A7B80BC7-2C01-4945-9EBE-F44A82D697C5}" destId="{025A0CD5-D58F-451E-A8ED-B0131A5C0427}" srcOrd="0" destOrd="0" presId="urn:microsoft.com/office/officeart/2005/8/layout/hierarchy3"/>
    <dgm:cxn modelId="{131CAE0F-9BD8-4022-AFA8-D3EB2A8C7DD9}" type="presOf" srcId="{799BFEB8-6394-4E38-82F0-BF78FDAC584E}" destId="{8B9D0CCE-035D-4E33-9C85-57EB674F19ED}" srcOrd="0" destOrd="0" presId="urn:microsoft.com/office/officeart/2005/8/layout/hierarchy3"/>
    <dgm:cxn modelId="{A8900215-AD85-42A9-B45E-A86D3DA5F9B6}" type="presOf" srcId="{AC6ECCA9-C03D-4F26-8927-3E4E242521E1}" destId="{6712B9D1-53FD-4F29-802C-C5118F90CF89}" srcOrd="0" destOrd="0" presId="urn:microsoft.com/office/officeart/2005/8/layout/hierarchy3"/>
    <dgm:cxn modelId="{4C390316-CC4A-4F8A-8922-25D598B7F828}" srcId="{AC6ECCA9-C03D-4F26-8927-3E4E242521E1}" destId="{23D1C286-B9A3-4030-BC85-724D3B87CCE5}" srcOrd="1" destOrd="0" parTransId="{3D9A5E19-F8B8-449B-BCE1-9655CA15FE34}" sibTransId="{D658A61F-0818-4CC8-A8D1-509C625B6B04}"/>
    <dgm:cxn modelId="{7F67B018-F30E-423F-8F72-222FEF404D99}" type="presOf" srcId="{FEDB4633-4F3D-458B-98CA-E5C5FF1CA986}" destId="{EDF7C94D-65A0-47E4-BDF3-B11CF9CA1D40}" srcOrd="0" destOrd="0" presId="urn:microsoft.com/office/officeart/2005/8/layout/hierarchy3"/>
    <dgm:cxn modelId="{AD35B31A-B2FC-45BA-A80F-CB435BEA874D}" srcId="{A7B80BC7-2C01-4945-9EBE-F44A82D697C5}" destId="{CD43AA2F-824E-43BC-8752-01AC40032E5A}" srcOrd="1" destOrd="0" parTransId="{9198E1C7-1846-4BE6-ADB1-E5532BFE9D5C}" sibTransId="{14FA10DC-1BA0-4DE2-87A0-F4ACCFD97E3F}"/>
    <dgm:cxn modelId="{3691CF1C-CA37-41A7-9FDE-351762C159F4}" type="presOf" srcId="{4B37BEA1-B6D1-4ECB-8F3C-98E7D17BAF57}" destId="{32A73E21-57AD-4998-B3FB-9C539F754600}" srcOrd="0" destOrd="0" presId="urn:microsoft.com/office/officeart/2005/8/layout/hierarchy3"/>
    <dgm:cxn modelId="{6FC6A11F-841C-4A60-ADEE-9D131D102330}" type="presOf" srcId="{75A499A2-9F1F-41FA-96A0-6F7C6B3E3CCB}" destId="{D250B4AE-6213-405F-A722-BA5A18FC8273}" srcOrd="0" destOrd="0" presId="urn:microsoft.com/office/officeart/2005/8/layout/hierarchy3"/>
    <dgm:cxn modelId="{BF7D8329-74BC-4417-8EE4-C29DC0ECF32E}" srcId="{63829232-1B24-4DD1-BEFC-1F7AA38CDF2C}" destId="{DC70A75B-59FC-4064-B94C-06EF4FE6CCDE}" srcOrd="0" destOrd="0" parTransId="{EFA86430-5212-4318-8918-BCC2F70B7A51}" sibTransId="{61AD3396-8511-4155-8C73-128B95ADDD6D}"/>
    <dgm:cxn modelId="{8CB5972E-E8E8-4899-B771-8AFF5F882E57}" type="presOf" srcId="{60B397F2-266B-4812-92CF-A66D78D9B98D}" destId="{FEF5C280-1A81-4D35-BCB7-6901B0F1E48F}" srcOrd="0" destOrd="0" presId="urn:microsoft.com/office/officeart/2005/8/layout/hierarchy3"/>
    <dgm:cxn modelId="{6ED65F36-D9F9-409B-A9A9-77D344F04A36}" type="presOf" srcId="{186FBBF8-4056-4CC8-A78F-4D70D6961382}" destId="{A8FB9D60-2DAD-4A1D-B413-9C655FCFA150}" srcOrd="0" destOrd="0" presId="urn:microsoft.com/office/officeart/2005/8/layout/hierarchy3"/>
    <dgm:cxn modelId="{BAA19537-90AC-4B25-BFB9-F66B1FD9F677}" type="presOf" srcId="{5C2C3AC9-16B2-4220-AED2-7A8CADFC10B2}" destId="{730D7BEC-2A5E-48F1-99BA-A40AF1EC3AC1}" srcOrd="0" destOrd="0" presId="urn:microsoft.com/office/officeart/2005/8/layout/hierarchy3"/>
    <dgm:cxn modelId="{E8252E39-66E5-411D-8294-CA6A4567094C}" type="presOf" srcId="{F6DB2BE2-81CA-4D7B-A009-62A46487D2DA}" destId="{A8047F42-903F-4FD8-AB82-7242617AAE2F}" srcOrd="0" destOrd="0" presId="urn:microsoft.com/office/officeart/2005/8/layout/hierarchy3"/>
    <dgm:cxn modelId="{73FDCC5B-72FB-4D01-BA68-0BFB6C66997E}" type="presOf" srcId="{AD3835CE-34C3-46F7-8A26-6717A160B6C1}" destId="{AA9FA4F8-26E2-4462-8502-4430503915C9}" srcOrd="0" destOrd="0" presId="urn:microsoft.com/office/officeart/2005/8/layout/hierarchy3"/>
    <dgm:cxn modelId="{3486805F-82BD-4003-96EF-7C40ED776090}" type="presOf" srcId="{63829232-1B24-4DD1-BEFC-1F7AA38CDF2C}" destId="{7A438892-85E7-455D-A691-784AA35A71C6}" srcOrd="1" destOrd="0" presId="urn:microsoft.com/office/officeart/2005/8/layout/hierarchy3"/>
    <dgm:cxn modelId="{E4F30362-7460-4AD6-9731-4FFD41C07D72}" type="presOf" srcId="{4AC97CB8-1CC4-432E-83E9-D2F8E1942B2F}" destId="{E9C0806E-8EFD-43AC-8858-35405769D533}" srcOrd="0" destOrd="0" presId="urn:microsoft.com/office/officeart/2005/8/layout/hierarchy3"/>
    <dgm:cxn modelId="{D6476C43-A8DD-4FC2-AA08-617BA797A187}" type="presOf" srcId="{AD3835CE-34C3-46F7-8A26-6717A160B6C1}" destId="{6107AEC5-2044-4873-9A1D-367C3F6E72E5}" srcOrd="1" destOrd="0" presId="urn:microsoft.com/office/officeart/2005/8/layout/hierarchy3"/>
    <dgm:cxn modelId="{DCE86E45-6BF3-416A-86FF-AC7C1B66FAFE}" srcId="{5C2C3AC9-16B2-4220-AED2-7A8CADFC10B2}" destId="{EF3A8114-8EE7-433B-BA76-938AB66E18D0}" srcOrd="0" destOrd="0" parTransId="{CAEFC07E-5BCB-4357-B524-D83D23771511}" sibTransId="{C0945BC5-F5E1-4FBC-8F05-E38C2F2DF702}"/>
    <dgm:cxn modelId="{3EFFDE65-E7D6-4B26-B034-146C8505CEB9}" type="presOf" srcId="{EF3A8114-8EE7-433B-BA76-938AB66E18D0}" destId="{A7E0FAD7-4CE0-41D4-8FE1-AB8E0070B0D8}" srcOrd="0" destOrd="0" presId="urn:microsoft.com/office/officeart/2005/8/layout/hierarchy3"/>
    <dgm:cxn modelId="{480DAE69-492A-4565-9DF3-B49EDC57BD8D}" srcId="{186FBBF8-4056-4CC8-A78F-4D70D6961382}" destId="{A7B80BC7-2C01-4945-9EBE-F44A82D697C5}" srcOrd="3" destOrd="0" parTransId="{2AD92E95-922A-492B-B6FC-72EAFF4498E8}" sibTransId="{B11F3D29-05C0-4B3C-A9D3-4AD94CF9C159}"/>
    <dgm:cxn modelId="{3B4DAE6E-D63B-4562-A1CC-02D1B02CCF51}" type="presOf" srcId="{CD43AA2F-824E-43BC-8752-01AC40032E5A}" destId="{73EB36DA-BC8A-45A0-ACF4-2D2AAA00E530}" srcOrd="0" destOrd="0" presId="urn:microsoft.com/office/officeart/2005/8/layout/hierarchy3"/>
    <dgm:cxn modelId="{82E5C152-B89D-4DDE-8038-C653F073E2AE}" type="presOf" srcId="{EFA86430-5212-4318-8918-BCC2F70B7A51}" destId="{B6639648-192E-433F-BA86-9E6D7E805DEA}" srcOrd="0" destOrd="0" presId="urn:microsoft.com/office/officeart/2005/8/layout/hierarchy3"/>
    <dgm:cxn modelId="{96209D53-114E-4EE3-BBE4-ECE5450FF3C1}" srcId="{AC6ECCA9-C03D-4F26-8927-3E4E242521E1}" destId="{5A1D1606-CFD3-4972-88D4-A542C7732296}" srcOrd="2" destOrd="0" parTransId="{34A97F34-91F7-4310-9064-B459BDFCD45B}" sibTransId="{E9205685-BA0D-444D-BE88-7BE551194D51}"/>
    <dgm:cxn modelId="{0AD3B674-1A29-44B2-95EA-0D60E287791A}" srcId="{186FBBF8-4056-4CC8-A78F-4D70D6961382}" destId="{AD3835CE-34C3-46F7-8A26-6717A160B6C1}" srcOrd="1" destOrd="0" parTransId="{376C2E84-85DD-4CDE-8576-5378DFC5480C}" sibTransId="{2EECC204-7356-4E57-B79D-3FE7D853140F}"/>
    <dgm:cxn modelId="{1BEED156-370F-42E0-AC1C-B9098AF5CC56}" type="presOf" srcId="{5A1D1606-CFD3-4972-88D4-A542C7732296}" destId="{0746B8D7-1A6C-48CE-9AD3-035296D68835}" srcOrd="0" destOrd="0" presId="urn:microsoft.com/office/officeart/2005/8/layout/hierarchy3"/>
    <dgm:cxn modelId="{B6D84C79-D70A-4494-94A3-FD86EABBBA88}" srcId="{A7B80BC7-2C01-4945-9EBE-F44A82D697C5}" destId="{756D54D4-E014-49A3-859D-E4FB48B3F8D4}" srcOrd="0" destOrd="0" parTransId="{75A499A2-9F1F-41FA-96A0-6F7C6B3E3CCB}" sibTransId="{932C3B7D-5885-432D-A114-854200B16503}"/>
    <dgm:cxn modelId="{1A85615A-FE83-4359-958D-ED60B77CE47D}" srcId="{5C2C3AC9-16B2-4220-AED2-7A8CADFC10B2}" destId="{60B397F2-266B-4812-92CF-A66D78D9B98D}" srcOrd="1" destOrd="0" parTransId="{4B37BEA1-B6D1-4ECB-8F3C-98E7D17BAF57}" sibTransId="{F4C35223-79D1-47C9-B79C-635B75B8EBB0}"/>
    <dgm:cxn modelId="{524F717C-DC01-42EA-AA41-3601657306E3}" srcId="{5C2C3AC9-16B2-4220-AED2-7A8CADFC10B2}" destId="{29933A7C-11A3-4E0C-9881-1FAFAA64456E}" srcOrd="2" destOrd="0" parTransId="{46293379-D0D1-4630-B452-503A9F08ADD2}" sibTransId="{88CFDB37-CC2A-48C1-91F1-1098EE2EB015}"/>
    <dgm:cxn modelId="{95DDC07E-A8DC-478B-AF01-C04EDC60ECC6}" srcId="{186FBBF8-4056-4CC8-A78F-4D70D6961382}" destId="{63829232-1B24-4DD1-BEFC-1F7AA38CDF2C}" srcOrd="4" destOrd="0" parTransId="{B983F8EC-642D-47D7-9C74-3A22BC71923B}" sibTransId="{DF6F65E6-F6F9-4949-9320-77C26F5462FA}"/>
    <dgm:cxn modelId="{1BEDF485-785D-43BB-9C34-30E2249A63F7}" type="presOf" srcId="{DC70A75B-59FC-4064-B94C-06EF4FE6CCDE}" destId="{BBE2F99E-A426-4893-B28C-23796314D8FD}" srcOrd="0" destOrd="0" presId="urn:microsoft.com/office/officeart/2005/8/layout/hierarchy3"/>
    <dgm:cxn modelId="{FF29608A-6E8B-419A-A1A4-DA0ED93EBA99}" type="presOf" srcId="{AC6ECCA9-C03D-4F26-8927-3E4E242521E1}" destId="{D30DBD90-6050-421F-88B7-FD60DF21D972}" srcOrd="1" destOrd="0" presId="urn:microsoft.com/office/officeart/2005/8/layout/hierarchy3"/>
    <dgm:cxn modelId="{9625EC93-16A5-4F55-A18D-CB56912BEF37}" type="presOf" srcId="{292E3ED8-E3E0-41FC-B7A0-00DDED340BBC}" destId="{719DDC96-D1DF-4B88-AE75-EAA99C703E11}" srcOrd="0" destOrd="0" presId="urn:microsoft.com/office/officeart/2005/8/layout/hierarchy3"/>
    <dgm:cxn modelId="{CF20AE9B-7479-4684-B50D-8A3AF5388B0F}" type="presOf" srcId="{118B9F2C-439D-4C8C-A761-7C94377B8C94}" destId="{9F6B7870-0C83-4530-BE19-994E4BB771FD}" srcOrd="0" destOrd="0" presId="urn:microsoft.com/office/officeart/2005/8/layout/hierarchy3"/>
    <dgm:cxn modelId="{1FD9219E-B250-47A2-84C4-98503653FFE8}" type="presOf" srcId="{29933A7C-11A3-4E0C-9881-1FAFAA64456E}" destId="{EC7321EE-442E-4958-8E78-EAFABC446CF1}" srcOrd="0" destOrd="0" presId="urn:microsoft.com/office/officeart/2005/8/layout/hierarchy3"/>
    <dgm:cxn modelId="{582E35A0-2F97-4326-AFF5-89A2B2256B8A}" srcId="{AD3835CE-34C3-46F7-8A26-6717A160B6C1}" destId="{FEDB4633-4F3D-458B-98CA-E5C5FF1CA986}" srcOrd="2" destOrd="0" parTransId="{4AC97CB8-1CC4-432E-83E9-D2F8E1942B2F}" sibTransId="{0C199B24-BF0C-4AFE-8EDE-8811F2D66D67}"/>
    <dgm:cxn modelId="{80D6B5A1-EF36-47AC-80EC-25B6F3687E6C}" type="presOf" srcId="{922B9866-0D11-46CB-8ABB-8CE04FC87478}" destId="{2EEC21CC-3193-4EC1-8384-F7002930F313}" srcOrd="0" destOrd="0" presId="urn:microsoft.com/office/officeart/2005/8/layout/hierarchy3"/>
    <dgm:cxn modelId="{74091FA2-5A26-4E28-9906-710ADB058A48}" srcId="{AD3835CE-34C3-46F7-8A26-6717A160B6C1}" destId="{BEFB9E98-CF7C-481B-B311-5CF8413D8192}" srcOrd="0" destOrd="0" parTransId="{C4B8E82A-CFDD-46ED-8780-E4FF37FDA4B4}" sibTransId="{AA2EC533-CBB0-4D0B-8C7D-E488B1217C0C}"/>
    <dgm:cxn modelId="{761A81A3-3570-4D75-A1E5-2A1F1FE0FAB4}" type="presOf" srcId="{63829232-1B24-4DD1-BEFC-1F7AA38CDF2C}" destId="{D152E9F0-223A-401A-BDF5-B86135CF21B0}" srcOrd="0" destOrd="0" presId="urn:microsoft.com/office/officeart/2005/8/layout/hierarchy3"/>
    <dgm:cxn modelId="{DFF455A6-7F37-4B98-B40F-DD3E48C1B0E7}" type="presOf" srcId="{CAEFC07E-5BCB-4357-B524-D83D23771511}" destId="{5E52ED37-4501-4E8C-BB6F-834920F8725D}" srcOrd="0" destOrd="0" presId="urn:microsoft.com/office/officeart/2005/8/layout/hierarchy3"/>
    <dgm:cxn modelId="{97F625AD-055C-49FA-A87D-37B7E19CCCEF}" type="presOf" srcId="{BEFB9E98-CF7C-481B-B311-5CF8413D8192}" destId="{6E4244B2-D6E1-4384-8477-0629C50D3C78}" srcOrd="0" destOrd="0" presId="urn:microsoft.com/office/officeart/2005/8/layout/hierarchy3"/>
    <dgm:cxn modelId="{509EE2B1-4FD7-425D-9A86-E9FA5CA4A7D7}" type="presOf" srcId="{46293379-D0D1-4630-B452-503A9F08ADD2}" destId="{88DB7911-1410-40AE-AA0D-945D9F2969E6}" srcOrd="0" destOrd="0" presId="urn:microsoft.com/office/officeart/2005/8/layout/hierarchy3"/>
    <dgm:cxn modelId="{51AE4CBE-14F7-477E-92EE-E1949C8417B1}" srcId="{186FBBF8-4056-4CC8-A78F-4D70D6961382}" destId="{AC6ECCA9-C03D-4F26-8927-3E4E242521E1}" srcOrd="0" destOrd="0" parTransId="{E99513C4-44C5-45F7-AB65-36583776A379}" sibTransId="{F640E7E8-8F3E-440C-9F36-5393EDD2A175}"/>
    <dgm:cxn modelId="{061EC3C0-848C-4C2D-A706-CF60A1CB6197}" type="presOf" srcId="{23D1C286-B9A3-4030-BC85-724D3B87CCE5}" destId="{275AF05A-5F06-4589-81CF-AF2788EEA3A3}" srcOrd="0" destOrd="0" presId="urn:microsoft.com/office/officeart/2005/8/layout/hierarchy3"/>
    <dgm:cxn modelId="{609585C1-81DA-4470-94BA-0AFFCF8BC3FF}" type="presOf" srcId="{C4B8E82A-CFDD-46ED-8780-E4FF37FDA4B4}" destId="{06F80A6C-127F-4AFC-A5B5-5B0E373CDFD8}" srcOrd="0" destOrd="0" presId="urn:microsoft.com/office/officeart/2005/8/layout/hierarchy3"/>
    <dgm:cxn modelId="{4DE80FC2-20EA-404D-AE8C-DC8B58EBB966}" type="presOf" srcId="{5C2C3AC9-16B2-4220-AED2-7A8CADFC10B2}" destId="{2221DDCE-8A45-49FB-834A-45B60FF1ED9C}" srcOrd="1" destOrd="0" presId="urn:microsoft.com/office/officeart/2005/8/layout/hierarchy3"/>
    <dgm:cxn modelId="{9286A2C5-B395-40B4-A7E3-181F8537FC3F}" type="presOf" srcId="{16786560-4C51-4B1B-8FD4-E41BD57B2A89}" destId="{338A2011-C8D3-4792-A424-49643644B5FF}" srcOrd="0" destOrd="0" presId="urn:microsoft.com/office/officeart/2005/8/layout/hierarchy3"/>
    <dgm:cxn modelId="{19B3B2C7-82BC-486A-89C5-AEBBACAEA089}" type="presOf" srcId="{14AF1AFD-3DD4-4389-B728-21D552AF9191}" destId="{7FD2A6E3-40AB-4C17-ADB5-5A2236F25BEB}" srcOrd="0" destOrd="0" presId="urn:microsoft.com/office/officeart/2005/8/layout/hierarchy3"/>
    <dgm:cxn modelId="{14D585C9-F558-4767-B96F-875034FC62AF}" srcId="{AD3835CE-34C3-46F7-8A26-6717A160B6C1}" destId="{292E3ED8-E3E0-41FC-B7A0-00DDED340BBC}" srcOrd="1" destOrd="0" parTransId="{118B9F2C-439D-4C8C-A761-7C94377B8C94}" sibTransId="{E5B2375D-8605-404C-AEEA-2339666D53B0}"/>
    <dgm:cxn modelId="{2F1BF4CE-75F1-44B0-A8C6-DD15CA222168}" type="presOf" srcId="{A7B80BC7-2C01-4945-9EBE-F44A82D697C5}" destId="{8F59FD12-D3FF-4888-AC0C-3123196104CE}" srcOrd="1" destOrd="0" presId="urn:microsoft.com/office/officeart/2005/8/layout/hierarchy3"/>
    <dgm:cxn modelId="{7EF2B1D2-85B6-4C08-AB37-8504AC357989}" type="presOf" srcId="{34A97F34-91F7-4310-9064-B459BDFCD45B}" destId="{B703EA0B-9F16-4CEC-AA3B-948F113FF5C5}" srcOrd="0" destOrd="0" presId="urn:microsoft.com/office/officeart/2005/8/layout/hierarchy3"/>
    <dgm:cxn modelId="{F985D8D7-7002-4F80-B58D-7054FCA33C4C}" type="presOf" srcId="{756D54D4-E014-49A3-859D-E4FB48B3F8D4}" destId="{824B4FDE-9991-486C-9FDF-78EBBDFB4965}" srcOrd="0" destOrd="0" presId="urn:microsoft.com/office/officeart/2005/8/layout/hierarchy3"/>
    <dgm:cxn modelId="{295892DE-24B3-4802-B171-272FEF75BC33}" srcId="{AC6ECCA9-C03D-4F26-8927-3E4E242521E1}" destId="{6423507D-8E4C-4762-BEB8-FB9FA5172131}" srcOrd="0" destOrd="0" parTransId="{16786560-4C51-4B1B-8FD4-E41BD57B2A89}" sibTransId="{9B305874-7C08-4E37-B836-C36687E05A7C}"/>
    <dgm:cxn modelId="{A87BD7E2-F06E-4013-9488-ACB131BEDCCB}" srcId="{63829232-1B24-4DD1-BEFC-1F7AA38CDF2C}" destId="{799BFEB8-6394-4E38-82F0-BF78FDAC584E}" srcOrd="2" destOrd="0" parTransId="{29A5BC82-0BB0-471A-B901-6BDEF9C00888}" sibTransId="{412E599E-7F2F-4EAC-A9D1-6ACA176CDB0C}"/>
    <dgm:cxn modelId="{341151E3-39CE-4ED0-9459-1A3FC4C11B68}" type="presOf" srcId="{9198E1C7-1846-4BE6-ADB1-E5532BFE9D5C}" destId="{37FC5C31-6980-42B0-BD4C-662459092D81}" srcOrd="0" destOrd="0" presId="urn:microsoft.com/office/officeart/2005/8/layout/hierarchy3"/>
    <dgm:cxn modelId="{B8DAC4F1-F7BF-4A27-87CE-45313A421301}" type="presOf" srcId="{29A5BC82-0BB0-471A-B901-6BDEF9C00888}" destId="{65792BEF-B1E9-4031-B9BD-78269F9FAFD0}" srcOrd="0" destOrd="0" presId="urn:microsoft.com/office/officeart/2005/8/layout/hierarchy3"/>
    <dgm:cxn modelId="{E1DE4FF3-86FE-4EB2-BAD8-80246ED91C67}" srcId="{186FBBF8-4056-4CC8-A78F-4D70D6961382}" destId="{5C2C3AC9-16B2-4220-AED2-7A8CADFC10B2}" srcOrd="2" destOrd="0" parTransId="{A20C2C66-6740-4296-8EFF-F0E0EDF49B98}" sibTransId="{166B40ED-03A7-44E8-9966-9D1AB379C7C0}"/>
    <dgm:cxn modelId="{ED60ABF3-54B1-43CF-A699-C2A0EFD01408}" type="presOf" srcId="{6423507D-8E4C-4762-BEB8-FB9FA5172131}" destId="{53B6DCD1-F63C-4027-BFA6-CB77DDE6EFE8}" srcOrd="0" destOrd="0" presId="urn:microsoft.com/office/officeart/2005/8/layout/hierarchy3"/>
    <dgm:cxn modelId="{19470CF4-D60D-4AB2-914F-F771FCA90AC4}" srcId="{A7B80BC7-2C01-4945-9EBE-F44A82D697C5}" destId="{F6DB2BE2-81CA-4D7B-A009-62A46487D2DA}" srcOrd="2" destOrd="0" parTransId="{7A9D983C-028D-4A22-A14D-9F0B41E3F4CD}" sibTransId="{7C6BE77D-4D0C-4046-B986-E5F82516B9AC}"/>
    <dgm:cxn modelId="{8D7976F9-B942-47EB-BA39-35DD3DBCB5F3}" type="presOf" srcId="{7A9D983C-028D-4A22-A14D-9F0B41E3F4CD}" destId="{2252EFB9-83EA-45FE-B4E4-1D53CBDAD85E}" srcOrd="0" destOrd="0" presId="urn:microsoft.com/office/officeart/2005/8/layout/hierarchy3"/>
    <dgm:cxn modelId="{B9A1FBFB-EF34-469B-A3F4-38C6F8335A26}" type="presOf" srcId="{3D9A5E19-F8B8-449B-BCE1-9655CA15FE34}" destId="{20E3BBC2-FF54-4386-808B-A308D045583D}" srcOrd="0" destOrd="0" presId="urn:microsoft.com/office/officeart/2005/8/layout/hierarchy3"/>
    <dgm:cxn modelId="{DF2FD3D4-4E08-44FF-8848-59470B0E304C}" type="presParOf" srcId="{A8FB9D60-2DAD-4A1D-B413-9C655FCFA150}" destId="{791873DB-671D-41C4-A65E-D3A44D5335FD}" srcOrd="0" destOrd="0" presId="urn:microsoft.com/office/officeart/2005/8/layout/hierarchy3"/>
    <dgm:cxn modelId="{5171A96D-D29F-4762-9854-EBFA50E6EA5E}" type="presParOf" srcId="{791873DB-671D-41C4-A65E-D3A44D5335FD}" destId="{A0A3233D-63F5-4548-9440-B6BF045AEFE6}" srcOrd="0" destOrd="0" presId="urn:microsoft.com/office/officeart/2005/8/layout/hierarchy3"/>
    <dgm:cxn modelId="{4CD9D5E4-C9DA-4EA1-80F1-3C02D885A8FC}" type="presParOf" srcId="{A0A3233D-63F5-4548-9440-B6BF045AEFE6}" destId="{6712B9D1-53FD-4F29-802C-C5118F90CF89}" srcOrd="0" destOrd="0" presId="urn:microsoft.com/office/officeart/2005/8/layout/hierarchy3"/>
    <dgm:cxn modelId="{863058E8-EF3E-4916-9623-7747E1F23362}" type="presParOf" srcId="{A0A3233D-63F5-4548-9440-B6BF045AEFE6}" destId="{D30DBD90-6050-421F-88B7-FD60DF21D972}" srcOrd="1" destOrd="0" presId="urn:microsoft.com/office/officeart/2005/8/layout/hierarchy3"/>
    <dgm:cxn modelId="{E8626AFB-13C8-4CFA-B29E-59AE01470E06}" type="presParOf" srcId="{791873DB-671D-41C4-A65E-D3A44D5335FD}" destId="{0DC58427-EA81-4287-8D34-6CC1B3C9F67A}" srcOrd="1" destOrd="0" presId="urn:microsoft.com/office/officeart/2005/8/layout/hierarchy3"/>
    <dgm:cxn modelId="{5716075C-CBDA-4B21-80C8-8E7D6265C806}" type="presParOf" srcId="{0DC58427-EA81-4287-8D34-6CC1B3C9F67A}" destId="{338A2011-C8D3-4792-A424-49643644B5FF}" srcOrd="0" destOrd="0" presId="urn:microsoft.com/office/officeart/2005/8/layout/hierarchy3"/>
    <dgm:cxn modelId="{8ADED4A1-DEB1-4CA9-96F0-2E02374C858B}" type="presParOf" srcId="{0DC58427-EA81-4287-8D34-6CC1B3C9F67A}" destId="{53B6DCD1-F63C-4027-BFA6-CB77DDE6EFE8}" srcOrd="1" destOrd="0" presId="urn:microsoft.com/office/officeart/2005/8/layout/hierarchy3"/>
    <dgm:cxn modelId="{3597EE41-E500-449E-BB42-73813B1D6873}" type="presParOf" srcId="{0DC58427-EA81-4287-8D34-6CC1B3C9F67A}" destId="{20E3BBC2-FF54-4386-808B-A308D045583D}" srcOrd="2" destOrd="0" presId="urn:microsoft.com/office/officeart/2005/8/layout/hierarchy3"/>
    <dgm:cxn modelId="{61D15844-616E-462A-8DB6-B37CA2E37044}" type="presParOf" srcId="{0DC58427-EA81-4287-8D34-6CC1B3C9F67A}" destId="{275AF05A-5F06-4589-81CF-AF2788EEA3A3}" srcOrd="3" destOrd="0" presId="urn:microsoft.com/office/officeart/2005/8/layout/hierarchy3"/>
    <dgm:cxn modelId="{F904FF47-4403-4A1A-8E5F-C6D49E7B709D}" type="presParOf" srcId="{0DC58427-EA81-4287-8D34-6CC1B3C9F67A}" destId="{B703EA0B-9F16-4CEC-AA3B-948F113FF5C5}" srcOrd="4" destOrd="0" presId="urn:microsoft.com/office/officeart/2005/8/layout/hierarchy3"/>
    <dgm:cxn modelId="{6C618F90-55D8-4025-9749-3876CAE39258}" type="presParOf" srcId="{0DC58427-EA81-4287-8D34-6CC1B3C9F67A}" destId="{0746B8D7-1A6C-48CE-9AD3-035296D68835}" srcOrd="5" destOrd="0" presId="urn:microsoft.com/office/officeart/2005/8/layout/hierarchy3"/>
    <dgm:cxn modelId="{0FFFFE9F-60BF-4252-99D8-4FEF015AEA1B}" type="presParOf" srcId="{A8FB9D60-2DAD-4A1D-B413-9C655FCFA150}" destId="{382CC00A-296F-4776-A16F-976DED328FA1}" srcOrd="1" destOrd="0" presId="urn:microsoft.com/office/officeart/2005/8/layout/hierarchy3"/>
    <dgm:cxn modelId="{49EC56AB-F1C8-431F-98BC-A81FDA94F681}" type="presParOf" srcId="{382CC00A-296F-4776-A16F-976DED328FA1}" destId="{06F94289-846A-43FA-8D35-EBA7ACBD3B93}" srcOrd="0" destOrd="0" presId="urn:microsoft.com/office/officeart/2005/8/layout/hierarchy3"/>
    <dgm:cxn modelId="{8DBC0AB2-3415-4454-A761-9E9A3F684B8A}" type="presParOf" srcId="{06F94289-846A-43FA-8D35-EBA7ACBD3B93}" destId="{AA9FA4F8-26E2-4462-8502-4430503915C9}" srcOrd="0" destOrd="0" presId="urn:microsoft.com/office/officeart/2005/8/layout/hierarchy3"/>
    <dgm:cxn modelId="{4F2FBEFE-C7A5-443C-8371-2FD8866736AE}" type="presParOf" srcId="{06F94289-846A-43FA-8D35-EBA7ACBD3B93}" destId="{6107AEC5-2044-4873-9A1D-367C3F6E72E5}" srcOrd="1" destOrd="0" presId="urn:microsoft.com/office/officeart/2005/8/layout/hierarchy3"/>
    <dgm:cxn modelId="{EE894562-E6E5-4B96-A00F-AA0DCC255A2D}" type="presParOf" srcId="{382CC00A-296F-4776-A16F-976DED328FA1}" destId="{8C08B2E9-B99E-4171-930C-8EBDB8614F96}" srcOrd="1" destOrd="0" presId="urn:microsoft.com/office/officeart/2005/8/layout/hierarchy3"/>
    <dgm:cxn modelId="{305FA227-199B-4B86-826D-22F3596C9F36}" type="presParOf" srcId="{8C08B2E9-B99E-4171-930C-8EBDB8614F96}" destId="{06F80A6C-127F-4AFC-A5B5-5B0E373CDFD8}" srcOrd="0" destOrd="0" presId="urn:microsoft.com/office/officeart/2005/8/layout/hierarchy3"/>
    <dgm:cxn modelId="{0CF0F2A4-DD58-470F-A461-16224FEF7BE2}" type="presParOf" srcId="{8C08B2E9-B99E-4171-930C-8EBDB8614F96}" destId="{6E4244B2-D6E1-4384-8477-0629C50D3C78}" srcOrd="1" destOrd="0" presId="urn:microsoft.com/office/officeart/2005/8/layout/hierarchy3"/>
    <dgm:cxn modelId="{6FE17624-8CA4-487A-8B7F-E7694D608AFA}" type="presParOf" srcId="{8C08B2E9-B99E-4171-930C-8EBDB8614F96}" destId="{9F6B7870-0C83-4530-BE19-994E4BB771FD}" srcOrd="2" destOrd="0" presId="urn:microsoft.com/office/officeart/2005/8/layout/hierarchy3"/>
    <dgm:cxn modelId="{29164648-D069-483E-A87E-034B84E146DC}" type="presParOf" srcId="{8C08B2E9-B99E-4171-930C-8EBDB8614F96}" destId="{719DDC96-D1DF-4B88-AE75-EAA99C703E11}" srcOrd="3" destOrd="0" presId="urn:microsoft.com/office/officeart/2005/8/layout/hierarchy3"/>
    <dgm:cxn modelId="{7C3E7088-1231-4ABA-AAC8-5C04F99EAA23}" type="presParOf" srcId="{8C08B2E9-B99E-4171-930C-8EBDB8614F96}" destId="{E9C0806E-8EFD-43AC-8858-35405769D533}" srcOrd="4" destOrd="0" presId="urn:microsoft.com/office/officeart/2005/8/layout/hierarchy3"/>
    <dgm:cxn modelId="{30D48AFE-4AE7-4428-BA5B-18FFEC613B32}" type="presParOf" srcId="{8C08B2E9-B99E-4171-930C-8EBDB8614F96}" destId="{EDF7C94D-65A0-47E4-BDF3-B11CF9CA1D40}" srcOrd="5" destOrd="0" presId="urn:microsoft.com/office/officeart/2005/8/layout/hierarchy3"/>
    <dgm:cxn modelId="{1C9B91C9-6D5D-4E86-875B-CA545B76D787}" type="presParOf" srcId="{A8FB9D60-2DAD-4A1D-B413-9C655FCFA150}" destId="{FBA5FC0B-92A1-4800-9741-C7141129B748}" srcOrd="2" destOrd="0" presId="urn:microsoft.com/office/officeart/2005/8/layout/hierarchy3"/>
    <dgm:cxn modelId="{8BF4CDB4-3A13-4173-8EAE-D4372CFFD66D}" type="presParOf" srcId="{FBA5FC0B-92A1-4800-9741-C7141129B748}" destId="{628C76DE-B236-4F3D-A3F3-C6DE7EE34608}" srcOrd="0" destOrd="0" presId="urn:microsoft.com/office/officeart/2005/8/layout/hierarchy3"/>
    <dgm:cxn modelId="{3C781656-9367-4198-B9D0-AC3AFC9BBCB1}" type="presParOf" srcId="{628C76DE-B236-4F3D-A3F3-C6DE7EE34608}" destId="{730D7BEC-2A5E-48F1-99BA-A40AF1EC3AC1}" srcOrd="0" destOrd="0" presId="urn:microsoft.com/office/officeart/2005/8/layout/hierarchy3"/>
    <dgm:cxn modelId="{C56A563D-C553-4B26-8DF1-A1FB99E94C37}" type="presParOf" srcId="{628C76DE-B236-4F3D-A3F3-C6DE7EE34608}" destId="{2221DDCE-8A45-49FB-834A-45B60FF1ED9C}" srcOrd="1" destOrd="0" presId="urn:microsoft.com/office/officeart/2005/8/layout/hierarchy3"/>
    <dgm:cxn modelId="{2D431099-F00C-442F-BE61-87C19A2C0878}" type="presParOf" srcId="{FBA5FC0B-92A1-4800-9741-C7141129B748}" destId="{3CF2D674-4C67-43C8-AB44-40F0CE4D42E4}" srcOrd="1" destOrd="0" presId="urn:microsoft.com/office/officeart/2005/8/layout/hierarchy3"/>
    <dgm:cxn modelId="{630B6E3A-4A0C-4ED6-9B43-0991EDE0622A}" type="presParOf" srcId="{3CF2D674-4C67-43C8-AB44-40F0CE4D42E4}" destId="{5E52ED37-4501-4E8C-BB6F-834920F8725D}" srcOrd="0" destOrd="0" presId="urn:microsoft.com/office/officeart/2005/8/layout/hierarchy3"/>
    <dgm:cxn modelId="{F152E053-F599-4F27-8710-567246EB29A9}" type="presParOf" srcId="{3CF2D674-4C67-43C8-AB44-40F0CE4D42E4}" destId="{A7E0FAD7-4CE0-41D4-8FE1-AB8E0070B0D8}" srcOrd="1" destOrd="0" presId="urn:microsoft.com/office/officeart/2005/8/layout/hierarchy3"/>
    <dgm:cxn modelId="{BC46CA26-BA8A-4EE2-825C-FD964B8F7BA9}" type="presParOf" srcId="{3CF2D674-4C67-43C8-AB44-40F0CE4D42E4}" destId="{32A73E21-57AD-4998-B3FB-9C539F754600}" srcOrd="2" destOrd="0" presId="urn:microsoft.com/office/officeart/2005/8/layout/hierarchy3"/>
    <dgm:cxn modelId="{6B0384A8-9833-4138-B463-D2B7D69DE863}" type="presParOf" srcId="{3CF2D674-4C67-43C8-AB44-40F0CE4D42E4}" destId="{FEF5C280-1A81-4D35-BCB7-6901B0F1E48F}" srcOrd="3" destOrd="0" presId="urn:microsoft.com/office/officeart/2005/8/layout/hierarchy3"/>
    <dgm:cxn modelId="{0D80DDCD-75DA-4978-ABAD-9FB8D5584FE3}" type="presParOf" srcId="{3CF2D674-4C67-43C8-AB44-40F0CE4D42E4}" destId="{88DB7911-1410-40AE-AA0D-945D9F2969E6}" srcOrd="4" destOrd="0" presId="urn:microsoft.com/office/officeart/2005/8/layout/hierarchy3"/>
    <dgm:cxn modelId="{1A08687B-8A70-4F86-BED3-00FA5EAB6B88}" type="presParOf" srcId="{3CF2D674-4C67-43C8-AB44-40F0CE4D42E4}" destId="{EC7321EE-442E-4958-8E78-EAFABC446CF1}" srcOrd="5" destOrd="0" presId="urn:microsoft.com/office/officeart/2005/8/layout/hierarchy3"/>
    <dgm:cxn modelId="{2BA712B2-D68C-4A7E-B7DB-9745F2D7D083}" type="presParOf" srcId="{A8FB9D60-2DAD-4A1D-B413-9C655FCFA150}" destId="{B96A7112-F71E-44B5-9AD2-A45D5239D718}" srcOrd="3" destOrd="0" presId="urn:microsoft.com/office/officeart/2005/8/layout/hierarchy3"/>
    <dgm:cxn modelId="{D42C9F01-DDBB-4BEE-BF56-5450DB480F6E}" type="presParOf" srcId="{B96A7112-F71E-44B5-9AD2-A45D5239D718}" destId="{9B47825A-209D-4D6A-A80F-A6941EE036D2}" srcOrd="0" destOrd="0" presId="urn:microsoft.com/office/officeart/2005/8/layout/hierarchy3"/>
    <dgm:cxn modelId="{334DAAE9-2F2C-4953-AAB6-BF2882425154}" type="presParOf" srcId="{9B47825A-209D-4D6A-A80F-A6941EE036D2}" destId="{025A0CD5-D58F-451E-A8ED-B0131A5C0427}" srcOrd="0" destOrd="0" presId="urn:microsoft.com/office/officeart/2005/8/layout/hierarchy3"/>
    <dgm:cxn modelId="{8480C25E-AB7B-4DA8-B33D-6A4AA97136EB}" type="presParOf" srcId="{9B47825A-209D-4D6A-A80F-A6941EE036D2}" destId="{8F59FD12-D3FF-4888-AC0C-3123196104CE}" srcOrd="1" destOrd="0" presId="urn:microsoft.com/office/officeart/2005/8/layout/hierarchy3"/>
    <dgm:cxn modelId="{27280EF8-8515-482A-A726-C735FA4E879A}" type="presParOf" srcId="{B96A7112-F71E-44B5-9AD2-A45D5239D718}" destId="{DFA1E05B-3328-4BAC-921D-9564F650A0AD}" srcOrd="1" destOrd="0" presId="urn:microsoft.com/office/officeart/2005/8/layout/hierarchy3"/>
    <dgm:cxn modelId="{231F8736-21F0-4059-8620-51E7404D8FF7}" type="presParOf" srcId="{DFA1E05B-3328-4BAC-921D-9564F650A0AD}" destId="{D250B4AE-6213-405F-A722-BA5A18FC8273}" srcOrd="0" destOrd="0" presId="urn:microsoft.com/office/officeart/2005/8/layout/hierarchy3"/>
    <dgm:cxn modelId="{A20E44F8-1B2B-485C-8156-3DCA0E7CC994}" type="presParOf" srcId="{DFA1E05B-3328-4BAC-921D-9564F650A0AD}" destId="{824B4FDE-9991-486C-9FDF-78EBBDFB4965}" srcOrd="1" destOrd="0" presId="urn:microsoft.com/office/officeart/2005/8/layout/hierarchy3"/>
    <dgm:cxn modelId="{A2E9A8C1-185E-43D0-BDE4-B343EF5D8B5F}" type="presParOf" srcId="{DFA1E05B-3328-4BAC-921D-9564F650A0AD}" destId="{37FC5C31-6980-42B0-BD4C-662459092D81}" srcOrd="2" destOrd="0" presId="urn:microsoft.com/office/officeart/2005/8/layout/hierarchy3"/>
    <dgm:cxn modelId="{E978727D-9ED9-4366-A457-1D22E0BE5CB9}" type="presParOf" srcId="{DFA1E05B-3328-4BAC-921D-9564F650A0AD}" destId="{73EB36DA-BC8A-45A0-ACF4-2D2AAA00E530}" srcOrd="3" destOrd="0" presId="urn:microsoft.com/office/officeart/2005/8/layout/hierarchy3"/>
    <dgm:cxn modelId="{FFCDC44B-C373-4081-BFB4-1E11B6E9FAEE}" type="presParOf" srcId="{DFA1E05B-3328-4BAC-921D-9564F650A0AD}" destId="{2252EFB9-83EA-45FE-B4E4-1D53CBDAD85E}" srcOrd="4" destOrd="0" presId="urn:microsoft.com/office/officeart/2005/8/layout/hierarchy3"/>
    <dgm:cxn modelId="{3E58506E-DB37-4145-A0B1-BB15884A140E}" type="presParOf" srcId="{DFA1E05B-3328-4BAC-921D-9564F650A0AD}" destId="{A8047F42-903F-4FD8-AB82-7242617AAE2F}" srcOrd="5" destOrd="0" presId="urn:microsoft.com/office/officeart/2005/8/layout/hierarchy3"/>
    <dgm:cxn modelId="{A066C6DA-A0B5-42E8-BB83-F649EF9C9FB7}" type="presParOf" srcId="{A8FB9D60-2DAD-4A1D-B413-9C655FCFA150}" destId="{928D91B9-4E00-442B-9C2A-9E53310963C5}" srcOrd="4" destOrd="0" presId="urn:microsoft.com/office/officeart/2005/8/layout/hierarchy3"/>
    <dgm:cxn modelId="{FEBADA25-0165-4D08-A5EA-FFA1AC8D839B}" type="presParOf" srcId="{928D91B9-4E00-442B-9C2A-9E53310963C5}" destId="{F8376CDB-1D60-4AA0-AD93-B8690A4F6C3E}" srcOrd="0" destOrd="0" presId="urn:microsoft.com/office/officeart/2005/8/layout/hierarchy3"/>
    <dgm:cxn modelId="{CDF0B0A9-3CBA-4CE2-BFB4-06BD4A881223}" type="presParOf" srcId="{F8376CDB-1D60-4AA0-AD93-B8690A4F6C3E}" destId="{D152E9F0-223A-401A-BDF5-B86135CF21B0}" srcOrd="0" destOrd="0" presId="urn:microsoft.com/office/officeart/2005/8/layout/hierarchy3"/>
    <dgm:cxn modelId="{2742B970-479D-49B9-BB0C-5FCF528C41B2}" type="presParOf" srcId="{F8376CDB-1D60-4AA0-AD93-B8690A4F6C3E}" destId="{7A438892-85E7-455D-A691-784AA35A71C6}" srcOrd="1" destOrd="0" presId="urn:microsoft.com/office/officeart/2005/8/layout/hierarchy3"/>
    <dgm:cxn modelId="{05CCEFF0-9E0A-4458-A7C8-216F645A970D}" type="presParOf" srcId="{928D91B9-4E00-442B-9C2A-9E53310963C5}" destId="{60379A30-107A-4353-A56A-BCD78A59639B}" srcOrd="1" destOrd="0" presId="urn:microsoft.com/office/officeart/2005/8/layout/hierarchy3"/>
    <dgm:cxn modelId="{85EBD003-586A-4476-A084-208996265084}" type="presParOf" srcId="{60379A30-107A-4353-A56A-BCD78A59639B}" destId="{B6639648-192E-433F-BA86-9E6D7E805DEA}" srcOrd="0" destOrd="0" presId="urn:microsoft.com/office/officeart/2005/8/layout/hierarchy3"/>
    <dgm:cxn modelId="{4B9B14E8-B426-40D5-8C0B-8068F3D153C6}" type="presParOf" srcId="{60379A30-107A-4353-A56A-BCD78A59639B}" destId="{BBE2F99E-A426-4893-B28C-23796314D8FD}" srcOrd="1" destOrd="0" presId="urn:microsoft.com/office/officeart/2005/8/layout/hierarchy3"/>
    <dgm:cxn modelId="{4CCD6D41-CDB5-49D6-8F39-A689C55AE6CE}" type="presParOf" srcId="{60379A30-107A-4353-A56A-BCD78A59639B}" destId="{7FD2A6E3-40AB-4C17-ADB5-5A2236F25BEB}" srcOrd="2" destOrd="0" presId="urn:microsoft.com/office/officeart/2005/8/layout/hierarchy3"/>
    <dgm:cxn modelId="{2718E752-8229-470C-BE07-6D720D20E0C3}" type="presParOf" srcId="{60379A30-107A-4353-A56A-BCD78A59639B}" destId="{2EEC21CC-3193-4EC1-8384-F7002930F313}" srcOrd="3" destOrd="0" presId="urn:microsoft.com/office/officeart/2005/8/layout/hierarchy3"/>
    <dgm:cxn modelId="{8B4E1DF1-7C55-4CAC-81E8-274BBF210253}" type="presParOf" srcId="{60379A30-107A-4353-A56A-BCD78A59639B}" destId="{65792BEF-B1E9-4031-B9BD-78269F9FAFD0}" srcOrd="4" destOrd="0" presId="urn:microsoft.com/office/officeart/2005/8/layout/hierarchy3"/>
    <dgm:cxn modelId="{32416BCC-BD05-41D5-8449-BEF720590D4B}" type="presParOf" srcId="{60379A30-107A-4353-A56A-BCD78A59639B}" destId="{8B9D0CCE-035D-4E33-9C85-57EB674F19ED}"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C4E5E-2A56-4183-9B21-B5F944F34EDC}">
      <dsp:nvSpPr>
        <dsp:cNvPr id="0" name=""/>
        <dsp:cNvSpPr/>
      </dsp:nvSpPr>
      <dsp:spPr>
        <a:xfrm>
          <a:off x="3636946" y="36008"/>
          <a:ext cx="2943482" cy="1913263"/>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Death</a:t>
          </a:r>
        </a:p>
      </dsp:txBody>
      <dsp:txXfrm>
        <a:off x="3730344" y="129406"/>
        <a:ext cx="2756686" cy="1726467"/>
      </dsp:txXfrm>
    </dsp:sp>
    <dsp:sp modelId="{BB8F9696-8506-4097-A1BB-4D60060AFFBB}">
      <dsp:nvSpPr>
        <dsp:cNvPr id="0" name=""/>
        <dsp:cNvSpPr/>
      </dsp:nvSpPr>
      <dsp:spPr>
        <a:xfrm>
          <a:off x="1286207" y="992640"/>
          <a:ext cx="7644960" cy="7644960"/>
        </a:xfrm>
        <a:custGeom>
          <a:avLst/>
          <a:gdLst/>
          <a:ahLst/>
          <a:cxnLst/>
          <a:rect l="0" t="0" r="0" b="0"/>
          <a:pathLst>
            <a:path>
              <a:moveTo>
                <a:pt x="5314441" y="303189"/>
              </a:moveTo>
              <a:arcTo wR="3822480" hR="3822480" stAng="17578436" swAng="1961467"/>
            </a:path>
          </a:pathLst>
        </a:custGeom>
        <a:noFill/>
        <a:ln w="635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AABBADE7-C54C-4F7D-A312-9A1956871AD5}">
      <dsp:nvSpPr>
        <dsp:cNvPr id="0" name=""/>
        <dsp:cNvSpPr/>
      </dsp:nvSpPr>
      <dsp:spPr>
        <a:xfrm>
          <a:off x="7272341" y="2677277"/>
          <a:ext cx="2943482" cy="1913263"/>
        </a:xfrm>
        <a:prstGeom prst="roundRect">
          <a:avLst/>
        </a:prstGeom>
        <a:solidFill>
          <a:schemeClr val="accent2">
            <a:hueOff val="-496317"/>
            <a:satOff val="1610"/>
            <a:lumOff val="161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Person</a:t>
          </a:r>
          <a:endParaRPr lang="en-US" sz="3600" kern="1200" dirty="0"/>
        </a:p>
      </dsp:txBody>
      <dsp:txXfrm>
        <a:off x="7365739" y="2770675"/>
        <a:ext cx="2756686" cy="1726467"/>
      </dsp:txXfrm>
    </dsp:sp>
    <dsp:sp modelId="{C4767D03-17CB-4402-81A4-ED22A585F80A}">
      <dsp:nvSpPr>
        <dsp:cNvPr id="0" name=""/>
        <dsp:cNvSpPr/>
      </dsp:nvSpPr>
      <dsp:spPr>
        <a:xfrm>
          <a:off x="1286207" y="992640"/>
          <a:ext cx="7644960" cy="7644960"/>
        </a:xfrm>
        <a:custGeom>
          <a:avLst/>
          <a:gdLst/>
          <a:ahLst/>
          <a:cxnLst/>
          <a:rect l="0" t="0" r="0" b="0"/>
          <a:pathLst>
            <a:path>
              <a:moveTo>
                <a:pt x="7639717" y="3622334"/>
              </a:moveTo>
              <a:arcTo wR="3822480" hR="3822480" stAng="21419916" swAng="2196249"/>
            </a:path>
          </a:pathLst>
        </a:custGeom>
        <a:noFill/>
        <a:ln w="6350" cap="flat" cmpd="sng" algn="ctr">
          <a:solidFill>
            <a:schemeClr val="accent2">
              <a:hueOff val="-496317"/>
              <a:satOff val="1610"/>
              <a:lumOff val="1617"/>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1AD732EA-759D-499D-B21D-B605C697025D}">
      <dsp:nvSpPr>
        <dsp:cNvPr id="0" name=""/>
        <dsp:cNvSpPr/>
      </dsp:nvSpPr>
      <dsp:spPr>
        <a:xfrm>
          <a:off x="5883744" y="6950940"/>
          <a:ext cx="2943482" cy="1913263"/>
        </a:xfrm>
        <a:prstGeom prst="roundRect">
          <a:avLst/>
        </a:prstGeom>
        <a:solidFill>
          <a:schemeClr val="accent2">
            <a:hueOff val="-992634"/>
            <a:satOff val="3220"/>
            <a:lumOff val="3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Conditions</a:t>
          </a:r>
          <a:endParaRPr lang="en-US" sz="3600" kern="1200" dirty="0"/>
        </a:p>
      </dsp:txBody>
      <dsp:txXfrm>
        <a:off x="5977142" y="7044338"/>
        <a:ext cx="2756686" cy="1726467"/>
      </dsp:txXfrm>
    </dsp:sp>
    <dsp:sp modelId="{506F5FFD-9B6D-4AC1-82D3-9DBEF5EBABD9}">
      <dsp:nvSpPr>
        <dsp:cNvPr id="0" name=""/>
        <dsp:cNvSpPr/>
      </dsp:nvSpPr>
      <dsp:spPr>
        <a:xfrm>
          <a:off x="1286207" y="992640"/>
          <a:ext cx="7644960" cy="7644960"/>
        </a:xfrm>
        <a:custGeom>
          <a:avLst/>
          <a:gdLst/>
          <a:ahLst/>
          <a:cxnLst/>
          <a:rect l="0" t="0" r="0" b="0"/>
          <a:pathLst>
            <a:path>
              <a:moveTo>
                <a:pt x="4582351" y="7568671"/>
              </a:moveTo>
              <a:arcTo wR="3822480" hR="3822480" stAng="4712027" swAng="1375945"/>
            </a:path>
          </a:pathLst>
        </a:custGeom>
        <a:noFill/>
        <a:ln w="6350" cap="flat" cmpd="sng" algn="ctr">
          <a:solidFill>
            <a:schemeClr val="accent2">
              <a:hueOff val="-992634"/>
              <a:satOff val="3220"/>
              <a:lumOff val="3235"/>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812599E0-618F-44CE-8746-C0D7981CD62B}">
      <dsp:nvSpPr>
        <dsp:cNvPr id="0" name=""/>
        <dsp:cNvSpPr/>
      </dsp:nvSpPr>
      <dsp:spPr>
        <a:xfrm>
          <a:off x="1390149" y="6950940"/>
          <a:ext cx="2943482" cy="1913263"/>
        </a:xfrm>
        <a:prstGeom prst="roundRect">
          <a:avLst/>
        </a:prstGeom>
        <a:solidFill>
          <a:schemeClr val="accent2">
            <a:hueOff val="-1488951"/>
            <a:satOff val="4831"/>
            <a:lumOff val="48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Drugs</a:t>
          </a:r>
          <a:endParaRPr lang="en-US" sz="3600" kern="1200" dirty="0"/>
        </a:p>
      </dsp:txBody>
      <dsp:txXfrm>
        <a:off x="1483547" y="7044338"/>
        <a:ext cx="2756686" cy="1726467"/>
      </dsp:txXfrm>
    </dsp:sp>
    <dsp:sp modelId="{5D932B57-83AC-478A-8B19-7BDC217DDC6F}">
      <dsp:nvSpPr>
        <dsp:cNvPr id="0" name=""/>
        <dsp:cNvSpPr/>
      </dsp:nvSpPr>
      <dsp:spPr>
        <a:xfrm>
          <a:off x="1286207" y="992640"/>
          <a:ext cx="7644960" cy="7644960"/>
        </a:xfrm>
        <a:custGeom>
          <a:avLst/>
          <a:gdLst/>
          <a:ahLst/>
          <a:cxnLst/>
          <a:rect l="0" t="0" r="0" b="0"/>
          <a:pathLst>
            <a:path>
              <a:moveTo>
                <a:pt x="638756" y="5937961"/>
              </a:moveTo>
              <a:arcTo wR="3822480" hR="3822480" stAng="8783835" swAng="2196249"/>
            </a:path>
          </a:pathLst>
        </a:custGeom>
        <a:noFill/>
        <a:ln w="6350" cap="flat" cmpd="sng" algn="ctr">
          <a:solidFill>
            <a:schemeClr val="accent2">
              <a:hueOff val="-1488951"/>
              <a:satOff val="4831"/>
              <a:lumOff val="4852"/>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67BC5C26-D780-44DC-86EE-7DFF5AA81079}">
      <dsp:nvSpPr>
        <dsp:cNvPr id="0" name=""/>
        <dsp:cNvSpPr/>
      </dsp:nvSpPr>
      <dsp:spPr>
        <a:xfrm>
          <a:off x="1552" y="2677277"/>
          <a:ext cx="2943482" cy="1913263"/>
        </a:xfrm>
        <a:prstGeom prst="roundRect">
          <a:avLst/>
        </a:prstGeom>
        <a:solidFill>
          <a:schemeClr val="accent2">
            <a:hueOff val="-1985268"/>
            <a:satOff val="6441"/>
            <a:lumOff val="647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Observations</a:t>
          </a:r>
        </a:p>
      </dsp:txBody>
      <dsp:txXfrm>
        <a:off x="94950" y="2770675"/>
        <a:ext cx="2756686" cy="1726467"/>
      </dsp:txXfrm>
    </dsp:sp>
    <dsp:sp modelId="{4B58BB7C-3CA9-465D-8294-67E32C33E010}">
      <dsp:nvSpPr>
        <dsp:cNvPr id="0" name=""/>
        <dsp:cNvSpPr/>
      </dsp:nvSpPr>
      <dsp:spPr>
        <a:xfrm>
          <a:off x="1286207" y="992640"/>
          <a:ext cx="7644960" cy="7644960"/>
        </a:xfrm>
        <a:custGeom>
          <a:avLst/>
          <a:gdLst/>
          <a:ahLst/>
          <a:cxnLst/>
          <a:rect l="0" t="0" r="0" b="0"/>
          <a:pathLst>
            <a:path>
              <a:moveTo>
                <a:pt x="666049" y="1666488"/>
              </a:moveTo>
              <a:arcTo wR="3822480" hR="3822480" stAng="12860096" swAng="1961467"/>
            </a:path>
          </a:pathLst>
        </a:custGeom>
        <a:noFill/>
        <a:ln w="6350" cap="flat" cmpd="sng" algn="ctr">
          <a:solidFill>
            <a:schemeClr val="accent2">
              <a:hueOff val="-1985268"/>
              <a:satOff val="6441"/>
              <a:lumOff val="647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2B9D1-53FD-4F29-802C-C5118F90CF89}">
      <dsp:nvSpPr>
        <dsp:cNvPr id="0" name=""/>
        <dsp:cNvSpPr/>
      </dsp:nvSpPr>
      <dsp:spPr>
        <a:xfrm>
          <a:off x="7837" y="2624759"/>
          <a:ext cx="2672546" cy="1336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err="1"/>
            <a:t>condition_era</a:t>
          </a:r>
          <a:endParaRPr lang="en-US" sz="2200" kern="1200" dirty="0"/>
        </a:p>
      </dsp:txBody>
      <dsp:txXfrm>
        <a:off x="46975" y="2663897"/>
        <a:ext cx="2594270" cy="1257997"/>
      </dsp:txXfrm>
    </dsp:sp>
    <dsp:sp modelId="{338A2011-C8D3-4792-A424-49643644B5FF}">
      <dsp:nvSpPr>
        <dsp:cNvPr id="0" name=""/>
        <dsp:cNvSpPr/>
      </dsp:nvSpPr>
      <dsp:spPr>
        <a:xfrm>
          <a:off x="275091" y="3961032"/>
          <a:ext cx="267254" cy="1002204"/>
        </a:xfrm>
        <a:custGeom>
          <a:avLst/>
          <a:gdLst/>
          <a:ahLst/>
          <a:cxnLst/>
          <a:rect l="0" t="0" r="0" b="0"/>
          <a:pathLst>
            <a:path>
              <a:moveTo>
                <a:pt x="0" y="0"/>
              </a:moveTo>
              <a:lnTo>
                <a:pt x="0" y="1002204"/>
              </a:lnTo>
              <a:lnTo>
                <a:pt x="267254" y="1002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6DCD1-F63C-4027-BFA6-CB77DDE6EFE8}">
      <dsp:nvSpPr>
        <dsp:cNvPr id="0" name=""/>
        <dsp:cNvSpPr/>
      </dsp:nvSpPr>
      <dsp:spPr>
        <a:xfrm>
          <a:off x="542346" y="4295100"/>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581484" y="4334238"/>
        <a:ext cx="2059760" cy="1257997"/>
      </dsp:txXfrm>
    </dsp:sp>
    <dsp:sp modelId="{20E3BBC2-FF54-4386-808B-A308D045583D}">
      <dsp:nvSpPr>
        <dsp:cNvPr id="0" name=""/>
        <dsp:cNvSpPr/>
      </dsp:nvSpPr>
      <dsp:spPr>
        <a:xfrm>
          <a:off x="275091" y="3961032"/>
          <a:ext cx="267254" cy="2672546"/>
        </a:xfrm>
        <a:custGeom>
          <a:avLst/>
          <a:gdLst/>
          <a:ahLst/>
          <a:cxnLst/>
          <a:rect l="0" t="0" r="0" b="0"/>
          <a:pathLst>
            <a:path>
              <a:moveTo>
                <a:pt x="0" y="0"/>
              </a:moveTo>
              <a:lnTo>
                <a:pt x="0" y="2672546"/>
              </a:lnTo>
              <a:lnTo>
                <a:pt x="267254" y="2672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5AF05A-5F06-4589-81CF-AF2788EEA3A3}">
      <dsp:nvSpPr>
        <dsp:cNvPr id="0" name=""/>
        <dsp:cNvSpPr/>
      </dsp:nvSpPr>
      <dsp:spPr>
        <a:xfrm>
          <a:off x="542346" y="5965442"/>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a:t>
          </a:r>
        </a:p>
      </dsp:txBody>
      <dsp:txXfrm>
        <a:off x="581484" y="6004580"/>
        <a:ext cx="2059760" cy="1257997"/>
      </dsp:txXfrm>
    </dsp:sp>
    <dsp:sp modelId="{B703EA0B-9F16-4CEC-AA3B-948F113FF5C5}">
      <dsp:nvSpPr>
        <dsp:cNvPr id="0" name=""/>
        <dsp:cNvSpPr/>
      </dsp:nvSpPr>
      <dsp:spPr>
        <a:xfrm>
          <a:off x="275091" y="3961032"/>
          <a:ext cx="267254" cy="4342887"/>
        </a:xfrm>
        <a:custGeom>
          <a:avLst/>
          <a:gdLst/>
          <a:ahLst/>
          <a:cxnLst/>
          <a:rect l="0" t="0" r="0" b="0"/>
          <a:pathLst>
            <a:path>
              <a:moveTo>
                <a:pt x="0" y="0"/>
              </a:moveTo>
              <a:lnTo>
                <a:pt x="0" y="4342887"/>
              </a:lnTo>
              <a:lnTo>
                <a:pt x="267254" y="434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46B8D7-1A6C-48CE-9AD3-035296D68835}">
      <dsp:nvSpPr>
        <dsp:cNvPr id="0" name=""/>
        <dsp:cNvSpPr/>
      </dsp:nvSpPr>
      <dsp:spPr>
        <a:xfrm>
          <a:off x="542346" y="7635783"/>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Univariate</a:t>
          </a:r>
        </a:p>
        <a:p>
          <a:pPr marL="0" lvl="0" indent="0" algn="ctr" defTabSz="1244600">
            <a:lnSpc>
              <a:spcPct val="90000"/>
            </a:lnSpc>
            <a:spcBef>
              <a:spcPct val="0"/>
            </a:spcBef>
            <a:spcAft>
              <a:spcPct val="35000"/>
            </a:spcAft>
            <a:buNone/>
          </a:pPr>
          <a:r>
            <a:rPr lang="en-US" sz="2800" kern="1200" dirty="0"/>
            <a:t>(chi-squared)</a:t>
          </a:r>
        </a:p>
      </dsp:txBody>
      <dsp:txXfrm>
        <a:off x="581484" y="7674921"/>
        <a:ext cx="2059760" cy="1257997"/>
      </dsp:txXfrm>
    </dsp:sp>
    <dsp:sp modelId="{AA9FA4F8-26E2-4462-8502-4430503915C9}">
      <dsp:nvSpPr>
        <dsp:cNvPr id="0" name=""/>
        <dsp:cNvSpPr/>
      </dsp:nvSpPr>
      <dsp:spPr>
        <a:xfrm>
          <a:off x="3348520" y="2624759"/>
          <a:ext cx="2672546" cy="1336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err="1"/>
            <a:t>condition_occurrence</a:t>
          </a:r>
          <a:endParaRPr lang="en-US" sz="2200" kern="1200" dirty="0"/>
        </a:p>
      </dsp:txBody>
      <dsp:txXfrm>
        <a:off x="3387658" y="2663897"/>
        <a:ext cx="2594270" cy="1257997"/>
      </dsp:txXfrm>
    </dsp:sp>
    <dsp:sp modelId="{06F80A6C-127F-4AFC-A5B5-5B0E373CDFD8}">
      <dsp:nvSpPr>
        <dsp:cNvPr id="0" name=""/>
        <dsp:cNvSpPr/>
      </dsp:nvSpPr>
      <dsp:spPr>
        <a:xfrm>
          <a:off x="3615774" y="3961032"/>
          <a:ext cx="267254" cy="1002204"/>
        </a:xfrm>
        <a:custGeom>
          <a:avLst/>
          <a:gdLst/>
          <a:ahLst/>
          <a:cxnLst/>
          <a:rect l="0" t="0" r="0" b="0"/>
          <a:pathLst>
            <a:path>
              <a:moveTo>
                <a:pt x="0" y="0"/>
              </a:moveTo>
              <a:lnTo>
                <a:pt x="0" y="1002204"/>
              </a:lnTo>
              <a:lnTo>
                <a:pt x="267254" y="1002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4244B2-D6E1-4384-8477-0629C50D3C78}">
      <dsp:nvSpPr>
        <dsp:cNvPr id="0" name=""/>
        <dsp:cNvSpPr/>
      </dsp:nvSpPr>
      <dsp:spPr>
        <a:xfrm>
          <a:off x="3883029" y="4295100"/>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3922167" y="4334238"/>
        <a:ext cx="2059760" cy="1257997"/>
      </dsp:txXfrm>
    </dsp:sp>
    <dsp:sp modelId="{9F6B7870-0C83-4530-BE19-994E4BB771FD}">
      <dsp:nvSpPr>
        <dsp:cNvPr id="0" name=""/>
        <dsp:cNvSpPr/>
      </dsp:nvSpPr>
      <dsp:spPr>
        <a:xfrm>
          <a:off x="3615774" y="3961032"/>
          <a:ext cx="267254" cy="2672546"/>
        </a:xfrm>
        <a:custGeom>
          <a:avLst/>
          <a:gdLst/>
          <a:ahLst/>
          <a:cxnLst/>
          <a:rect l="0" t="0" r="0" b="0"/>
          <a:pathLst>
            <a:path>
              <a:moveTo>
                <a:pt x="0" y="0"/>
              </a:moveTo>
              <a:lnTo>
                <a:pt x="0" y="2672546"/>
              </a:lnTo>
              <a:lnTo>
                <a:pt x="267254" y="2672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9DDC96-D1DF-4B88-AE75-EAA99C703E11}">
      <dsp:nvSpPr>
        <dsp:cNvPr id="0" name=""/>
        <dsp:cNvSpPr/>
      </dsp:nvSpPr>
      <dsp:spPr>
        <a:xfrm>
          <a:off x="3883029" y="5965442"/>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a:t>
          </a:r>
        </a:p>
      </dsp:txBody>
      <dsp:txXfrm>
        <a:off x="3922167" y="6004580"/>
        <a:ext cx="2059760" cy="1257997"/>
      </dsp:txXfrm>
    </dsp:sp>
    <dsp:sp modelId="{E9C0806E-8EFD-43AC-8858-35405769D533}">
      <dsp:nvSpPr>
        <dsp:cNvPr id="0" name=""/>
        <dsp:cNvSpPr/>
      </dsp:nvSpPr>
      <dsp:spPr>
        <a:xfrm>
          <a:off x="3615774" y="3961032"/>
          <a:ext cx="267254" cy="4342887"/>
        </a:xfrm>
        <a:custGeom>
          <a:avLst/>
          <a:gdLst/>
          <a:ahLst/>
          <a:cxnLst/>
          <a:rect l="0" t="0" r="0" b="0"/>
          <a:pathLst>
            <a:path>
              <a:moveTo>
                <a:pt x="0" y="0"/>
              </a:moveTo>
              <a:lnTo>
                <a:pt x="0" y="4342887"/>
              </a:lnTo>
              <a:lnTo>
                <a:pt x="267254" y="434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F7C94D-65A0-47E4-BDF3-B11CF9CA1D40}">
      <dsp:nvSpPr>
        <dsp:cNvPr id="0" name=""/>
        <dsp:cNvSpPr/>
      </dsp:nvSpPr>
      <dsp:spPr>
        <a:xfrm>
          <a:off x="3883029" y="7635783"/>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Univariate (chi-squared)</a:t>
          </a:r>
        </a:p>
      </dsp:txBody>
      <dsp:txXfrm>
        <a:off x="3922167" y="7674921"/>
        <a:ext cx="2059760" cy="1257997"/>
      </dsp:txXfrm>
    </dsp:sp>
    <dsp:sp modelId="{730D7BEC-2A5E-48F1-99BA-A40AF1EC3AC1}">
      <dsp:nvSpPr>
        <dsp:cNvPr id="0" name=""/>
        <dsp:cNvSpPr/>
      </dsp:nvSpPr>
      <dsp:spPr>
        <a:xfrm>
          <a:off x="6689202" y="2624759"/>
          <a:ext cx="2672546" cy="1336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observation</a:t>
          </a:r>
        </a:p>
      </dsp:txBody>
      <dsp:txXfrm>
        <a:off x="6728340" y="2663897"/>
        <a:ext cx="2594270" cy="1257997"/>
      </dsp:txXfrm>
    </dsp:sp>
    <dsp:sp modelId="{5E52ED37-4501-4E8C-BB6F-834920F8725D}">
      <dsp:nvSpPr>
        <dsp:cNvPr id="0" name=""/>
        <dsp:cNvSpPr/>
      </dsp:nvSpPr>
      <dsp:spPr>
        <a:xfrm>
          <a:off x="6956457" y="3961032"/>
          <a:ext cx="267254" cy="1002204"/>
        </a:xfrm>
        <a:custGeom>
          <a:avLst/>
          <a:gdLst/>
          <a:ahLst/>
          <a:cxnLst/>
          <a:rect l="0" t="0" r="0" b="0"/>
          <a:pathLst>
            <a:path>
              <a:moveTo>
                <a:pt x="0" y="0"/>
              </a:moveTo>
              <a:lnTo>
                <a:pt x="0" y="1002204"/>
              </a:lnTo>
              <a:lnTo>
                <a:pt x="267254" y="1002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E0FAD7-4CE0-41D4-8FE1-AB8E0070B0D8}">
      <dsp:nvSpPr>
        <dsp:cNvPr id="0" name=""/>
        <dsp:cNvSpPr/>
      </dsp:nvSpPr>
      <dsp:spPr>
        <a:xfrm>
          <a:off x="7223712" y="4295100"/>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7262850" y="4334238"/>
        <a:ext cx="2059760" cy="1257997"/>
      </dsp:txXfrm>
    </dsp:sp>
    <dsp:sp modelId="{32A73E21-57AD-4998-B3FB-9C539F754600}">
      <dsp:nvSpPr>
        <dsp:cNvPr id="0" name=""/>
        <dsp:cNvSpPr/>
      </dsp:nvSpPr>
      <dsp:spPr>
        <a:xfrm>
          <a:off x="6956457" y="3961032"/>
          <a:ext cx="267254" cy="2672546"/>
        </a:xfrm>
        <a:custGeom>
          <a:avLst/>
          <a:gdLst/>
          <a:ahLst/>
          <a:cxnLst/>
          <a:rect l="0" t="0" r="0" b="0"/>
          <a:pathLst>
            <a:path>
              <a:moveTo>
                <a:pt x="0" y="0"/>
              </a:moveTo>
              <a:lnTo>
                <a:pt x="0" y="2672546"/>
              </a:lnTo>
              <a:lnTo>
                <a:pt x="267254" y="2672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F5C280-1A81-4D35-BCB7-6901B0F1E48F}">
      <dsp:nvSpPr>
        <dsp:cNvPr id="0" name=""/>
        <dsp:cNvSpPr/>
      </dsp:nvSpPr>
      <dsp:spPr>
        <a:xfrm>
          <a:off x="7223712" y="5965442"/>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a:t>
          </a:r>
        </a:p>
      </dsp:txBody>
      <dsp:txXfrm>
        <a:off x="7262850" y="6004580"/>
        <a:ext cx="2059760" cy="1257997"/>
      </dsp:txXfrm>
    </dsp:sp>
    <dsp:sp modelId="{88DB7911-1410-40AE-AA0D-945D9F2969E6}">
      <dsp:nvSpPr>
        <dsp:cNvPr id="0" name=""/>
        <dsp:cNvSpPr/>
      </dsp:nvSpPr>
      <dsp:spPr>
        <a:xfrm>
          <a:off x="6956457" y="3961032"/>
          <a:ext cx="267254" cy="4342887"/>
        </a:xfrm>
        <a:custGeom>
          <a:avLst/>
          <a:gdLst/>
          <a:ahLst/>
          <a:cxnLst/>
          <a:rect l="0" t="0" r="0" b="0"/>
          <a:pathLst>
            <a:path>
              <a:moveTo>
                <a:pt x="0" y="0"/>
              </a:moveTo>
              <a:lnTo>
                <a:pt x="0" y="4342887"/>
              </a:lnTo>
              <a:lnTo>
                <a:pt x="267254" y="434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7321EE-442E-4958-8E78-EAFABC446CF1}">
      <dsp:nvSpPr>
        <dsp:cNvPr id="0" name=""/>
        <dsp:cNvSpPr/>
      </dsp:nvSpPr>
      <dsp:spPr>
        <a:xfrm>
          <a:off x="7223712" y="7635783"/>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Univariate (chi-squared)</a:t>
          </a:r>
        </a:p>
      </dsp:txBody>
      <dsp:txXfrm>
        <a:off x="7262850" y="7674921"/>
        <a:ext cx="2059760" cy="1257997"/>
      </dsp:txXfrm>
    </dsp:sp>
    <dsp:sp modelId="{025A0CD5-D58F-451E-A8ED-B0131A5C0427}">
      <dsp:nvSpPr>
        <dsp:cNvPr id="0" name=""/>
        <dsp:cNvSpPr/>
      </dsp:nvSpPr>
      <dsp:spPr>
        <a:xfrm>
          <a:off x="10029885" y="2624759"/>
          <a:ext cx="2672546" cy="1336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err="1"/>
            <a:t>drug_era</a:t>
          </a:r>
          <a:endParaRPr lang="en-US" sz="2200" kern="1200" dirty="0"/>
        </a:p>
      </dsp:txBody>
      <dsp:txXfrm>
        <a:off x="10069023" y="2663897"/>
        <a:ext cx="2594270" cy="1257997"/>
      </dsp:txXfrm>
    </dsp:sp>
    <dsp:sp modelId="{D250B4AE-6213-405F-A722-BA5A18FC8273}">
      <dsp:nvSpPr>
        <dsp:cNvPr id="0" name=""/>
        <dsp:cNvSpPr/>
      </dsp:nvSpPr>
      <dsp:spPr>
        <a:xfrm>
          <a:off x="10297140" y="3961032"/>
          <a:ext cx="267254" cy="1002204"/>
        </a:xfrm>
        <a:custGeom>
          <a:avLst/>
          <a:gdLst/>
          <a:ahLst/>
          <a:cxnLst/>
          <a:rect l="0" t="0" r="0" b="0"/>
          <a:pathLst>
            <a:path>
              <a:moveTo>
                <a:pt x="0" y="0"/>
              </a:moveTo>
              <a:lnTo>
                <a:pt x="0" y="1002204"/>
              </a:lnTo>
              <a:lnTo>
                <a:pt x="267254" y="1002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4B4FDE-9991-486C-9FDF-78EBBDFB4965}">
      <dsp:nvSpPr>
        <dsp:cNvPr id="0" name=""/>
        <dsp:cNvSpPr/>
      </dsp:nvSpPr>
      <dsp:spPr>
        <a:xfrm>
          <a:off x="10564394" y="4295100"/>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10603532" y="4334238"/>
        <a:ext cx="2059760" cy="1257997"/>
      </dsp:txXfrm>
    </dsp:sp>
    <dsp:sp modelId="{37FC5C31-6980-42B0-BD4C-662459092D81}">
      <dsp:nvSpPr>
        <dsp:cNvPr id="0" name=""/>
        <dsp:cNvSpPr/>
      </dsp:nvSpPr>
      <dsp:spPr>
        <a:xfrm>
          <a:off x="10297140" y="3961032"/>
          <a:ext cx="267254" cy="2672546"/>
        </a:xfrm>
        <a:custGeom>
          <a:avLst/>
          <a:gdLst/>
          <a:ahLst/>
          <a:cxnLst/>
          <a:rect l="0" t="0" r="0" b="0"/>
          <a:pathLst>
            <a:path>
              <a:moveTo>
                <a:pt x="0" y="0"/>
              </a:moveTo>
              <a:lnTo>
                <a:pt x="0" y="2672546"/>
              </a:lnTo>
              <a:lnTo>
                <a:pt x="267254" y="2672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EB36DA-BC8A-45A0-ACF4-2D2AAA00E530}">
      <dsp:nvSpPr>
        <dsp:cNvPr id="0" name=""/>
        <dsp:cNvSpPr/>
      </dsp:nvSpPr>
      <dsp:spPr>
        <a:xfrm>
          <a:off x="10564394" y="5965442"/>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a:t>
          </a:r>
        </a:p>
      </dsp:txBody>
      <dsp:txXfrm>
        <a:off x="10603532" y="6004580"/>
        <a:ext cx="2059760" cy="1257997"/>
      </dsp:txXfrm>
    </dsp:sp>
    <dsp:sp modelId="{2252EFB9-83EA-45FE-B4E4-1D53CBDAD85E}">
      <dsp:nvSpPr>
        <dsp:cNvPr id="0" name=""/>
        <dsp:cNvSpPr/>
      </dsp:nvSpPr>
      <dsp:spPr>
        <a:xfrm>
          <a:off x="10297140" y="3961032"/>
          <a:ext cx="267254" cy="4342887"/>
        </a:xfrm>
        <a:custGeom>
          <a:avLst/>
          <a:gdLst/>
          <a:ahLst/>
          <a:cxnLst/>
          <a:rect l="0" t="0" r="0" b="0"/>
          <a:pathLst>
            <a:path>
              <a:moveTo>
                <a:pt x="0" y="0"/>
              </a:moveTo>
              <a:lnTo>
                <a:pt x="0" y="4342887"/>
              </a:lnTo>
              <a:lnTo>
                <a:pt x="267254" y="434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47F42-903F-4FD8-AB82-7242617AAE2F}">
      <dsp:nvSpPr>
        <dsp:cNvPr id="0" name=""/>
        <dsp:cNvSpPr/>
      </dsp:nvSpPr>
      <dsp:spPr>
        <a:xfrm>
          <a:off x="10564394" y="7635783"/>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Univariate (chi-squared)</a:t>
          </a:r>
        </a:p>
      </dsp:txBody>
      <dsp:txXfrm>
        <a:off x="10603532" y="7674921"/>
        <a:ext cx="2059760" cy="1257997"/>
      </dsp:txXfrm>
    </dsp:sp>
    <dsp:sp modelId="{D152E9F0-223A-401A-BDF5-B86135CF21B0}">
      <dsp:nvSpPr>
        <dsp:cNvPr id="0" name=""/>
        <dsp:cNvSpPr/>
      </dsp:nvSpPr>
      <dsp:spPr>
        <a:xfrm>
          <a:off x="13370568" y="2624759"/>
          <a:ext cx="2672546" cy="1336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err="1"/>
            <a:t>drug_exposure</a:t>
          </a:r>
          <a:endParaRPr lang="en-US" sz="2200" kern="1200" dirty="0"/>
        </a:p>
      </dsp:txBody>
      <dsp:txXfrm>
        <a:off x="13409706" y="2663897"/>
        <a:ext cx="2594270" cy="1257997"/>
      </dsp:txXfrm>
    </dsp:sp>
    <dsp:sp modelId="{B6639648-192E-433F-BA86-9E6D7E805DEA}">
      <dsp:nvSpPr>
        <dsp:cNvPr id="0" name=""/>
        <dsp:cNvSpPr/>
      </dsp:nvSpPr>
      <dsp:spPr>
        <a:xfrm>
          <a:off x="13637823" y="3961032"/>
          <a:ext cx="267254" cy="1002204"/>
        </a:xfrm>
        <a:custGeom>
          <a:avLst/>
          <a:gdLst/>
          <a:ahLst/>
          <a:cxnLst/>
          <a:rect l="0" t="0" r="0" b="0"/>
          <a:pathLst>
            <a:path>
              <a:moveTo>
                <a:pt x="0" y="0"/>
              </a:moveTo>
              <a:lnTo>
                <a:pt x="0" y="1002204"/>
              </a:lnTo>
              <a:lnTo>
                <a:pt x="267254" y="1002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2F99E-A426-4893-B28C-23796314D8FD}">
      <dsp:nvSpPr>
        <dsp:cNvPr id="0" name=""/>
        <dsp:cNvSpPr/>
      </dsp:nvSpPr>
      <dsp:spPr>
        <a:xfrm>
          <a:off x="13905077" y="4295100"/>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Logistic Regression</a:t>
          </a:r>
        </a:p>
      </dsp:txBody>
      <dsp:txXfrm>
        <a:off x="13944215" y="4334238"/>
        <a:ext cx="2059760" cy="1257997"/>
      </dsp:txXfrm>
    </dsp:sp>
    <dsp:sp modelId="{7FD2A6E3-40AB-4C17-ADB5-5A2236F25BEB}">
      <dsp:nvSpPr>
        <dsp:cNvPr id="0" name=""/>
        <dsp:cNvSpPr/>
      </dsp:nvSpPr>
      <dsp:spPr>
        <a:xfrm>
          <a:off x="13637823" y="3961032"/>
          <a:ext cx="267254" cy="2672546"/>
        </a:xfrm>
        <a:custGeom>
          <a:avLst/>
          <a:gdLst/>
          <a:ahLst/>
          <a:cxnLst/>
          <a:rect l="0" t="0" r="0" b="0"/>
          <a:pathLst>
            <a:path>
              <a:moveTo>
                <a:pt x="0" y="0"/>
              </a:moveTo>
              <a:lnTo>
                <a:pt x="0" y="2672546"/>
              </a:lnTo>
              <a:lnTo>
                <a:pt x="267254" y="26725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EC21CC-3193-4EC1-8384-F7002930F313}">
      <dsp:nvSpPr>
        <dsp:cNvPr id="0" name=""/>
        <dsp:cNvSpPr/>
      </dsp:nvSpPr>
      <dsp:spPr>
        <a:xfrm>
          <a:off x="13905077" y="5965442"/>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a:t>
          </a:r>
        </a:p>
      </dsp:txBody>
      <dsp:txXfrm>
        <a:off x="13944215" y="6004580"/>
        <a:ext cx="2059760" cy="1257997"/>
      </dsp:txXfrm>
    </dsp:sp>
    <dsp:sp modelId="{65792BEF-B1E9-4031-B9BD-78269F9FAFD0}">
      <dsp:nvSpPr>
        <dsp:cNvPr id="0" name=""/>
        <dsp:cNvSpPr/>
      </dsp:nvSpPr>
      <dsp:spPr>
        <a:xfrm>
          <a:off x="13637823" y="3961032"/>
          <a:ext cx="267254" cy="4342887"/>
        </a:xfrm>
        <a:custGeom>
          <a:avLst/>
          <a:gdLst/>
          <a:ahLst/>
          <a:cxnLst/>
          <a:rect l="0" t="0" r="0" b="0"/>
          <a:pathLst>
            <a:path>
              <a:moveTo>
                <a:pt x="0" y="0"/>
              </a:moveTo>
              <a:lnTo>
                <a:pt x="0" y="4342887"/>
              </a:lnTo>
              <a:lnTo>
                <a:pt x="267254" y="43428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D0CCE-035D-4E33-9C85-57EB674F19ED}">
      <dsp:nvSpPr>
        <dsp:cNvPr id="0" name=""/>
        <dsp:cNvSpPr/>
      </dsp:nvSpPr>
      <dsp:spPr>
        <a:xfrm>
          <a:off x="13905077" y="7635783"/>
          <a:ext cx="2138036" cy="13362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Univariate (chi-squared)</a:t>
          </a:r>
        </a:p>
      </dsp:txBody>
      <dsp:txXfrm>
        <a:off x="13944215" y="7674921"/>
        <a:ext cx="2059760" cy="125799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94904-53C7-FE4A-A4F3-9371B9AA3FA4}"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CE2E-3DB2-2543-A1CC-255A6E8F42E8}" type="slidenum">
              <a:rPr lang="en-US" smtClean="0"/>
              <a:t>‹#›</a:t>
            </a:fld>
            <a:endParaRPr lang="en-US"/>
          </a:p>
        </p:txBody>
      </p:sp>
    </p:spTree>
    <p:extLst>
      <p:ext uri="{BB962C8B-B14F-4D97-AF65-F5344CB8AC3E}">
        <p14:creationId xmlns:p14="http://schemas.microsoft.com/office/powerpoint/2010/main" val="208427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https://ncats.nih.gov/n3c</a:t>
            </a:r>
          </a:p>
        </p:txBody>
      </p:sp>
      <p:sp>
        <p:nvSpPr>
          <p:cNvPr id="4" name="Slide Number Placeholder 3"/>
          <p:cNvSpPr>
            <a:spLocks noGrp="1"/>
          </p:cNvSpPr>
          <p:nvPr>
            <p:ph type="sldNum" sz="quarter" idx="5"/>
          </p:nvPr>
        </p:nvSpPr>
        <p:spPr/>
        <p:txBody>
          <a:bodyPr/>
          <a:lstStyle/>
          <a:p>
            <a:fld id="{D343CE2E-3DB2-2543-A1CC-255A6E8F42E8}" type="slidenum">
              <a:rPr lang="en-US" smtClean="0"/>
              <a:t>1</a:t>
            </a:fld>
            <a:endParaRPr lang="en-US"/>
          </a:p>
        </p:txBody>
      </p:sp>
    </p:spTree>
    <p:extLst>
      <p:ext uri="{BB962C8B-B14F-4D97-AF65-F5344CB8AC3E}">
        <p14:creationId xmlns:p14="http://schemas.microsoft.com/office/powerpoint/2010/main" val="219957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many significant factors are still missing, COVID, </a:t>
            </a:r>
          </a:p>
          <a:p>
            <a:r>
              <a:rPr lang="en-US" dirty="0"/>
              <a:t>Enclave should be better at different issues/groups</a:t>
            </a:r>
          </a:p>
        </p:txBody>
      </p:sp>
      <p:sp>
        <p:nvSpPr>
          <p:cNvPr id="4" name="Slide Number Placeholder 3"/>
          <p:cNvSpPr>
            <a:spLocks noGrp="1"/>
          </p:cNvSpPr>
          <p:nvPr>
            <p:ph type="sldNum" sz="quarter" idx="5"/>
          </p:nvPr>
        </p:nvSpPr>
        <p:spPr/>
        <p:txBody>
          <a:bodyPr/>
          <a:lstStyle/>
          <a:p>
            <a:fld id="{D343CE2E-3DB2-2543-A1CC-255A6E8F42E8}" type="slidenum">
              <a:rPr lang="en-US" smtClean="0"/>
              <a:t>17</a:t>
            </a:fld>
            <a:endParaRPr lang="en-US"/>
          </a:p>
        </p:txBody>
      </p:sp>
    </p:spTree>
    <p:extLst>
      <p:ext uri="{BB962C8B-B14F-4D97-AF65-F5344CB8AC3E}">
        <p14:creationId xmlns:p14="http://schemas.microsoft.com/office/powerpoint/2010/main" val="2562024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2</a:t>
            </a:fld>
            <a:endParaRPr lang="en-US"/>
          </a:p>
        </p:txBody>
      </p:sp>
    </p:spTree>
    <p:extLst>
      <p:ext uri="{BB962C8B-B14F-4D97-AF65-F5344CB8AC3E}">
        <p14:creationId xmlns:p14="http://schemas.microsoft.com/office/powerpoint/2010/main" val="324175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3</a:t>
            </a:fld>
            <a:endParaRPr lang="en-US"/>
          </a:p>
        </p:txBody>
      </p:sp>
    </p:spTree>
    <p:extLst>
      <p:ext uri="{BB962C8B-B14F-4D97-AF65-F5344CB8AC3E}">
        <p14:creationId xmlns:p14="http://schemas.microsoft.com/office/powerpoint/2010/main" val="405675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https://covid.cd2h.org/tools</a:t>
            </a:r>
          </a:p>
        </p:txBody>
      </p:sp>
      <p:sp>
        <p:nvSpPr>
          <p:cNvPr id="4" name="Slide Number Placeholder 3"/>
          <p:cNvSpPr>
            <a:spLocks noGrp="1"/>
          </p:cNvSpPr>
          <p:nvPr>
            <p:ph type="sldNum" sz="quarter" idx="5"/>
          </p:nvPr>
        </p:nvSpPr>
        <p:spPr/>
        <p:txBody>
          <a:bodyPr/>
          <a:lstStyle/>
          <a:p>
            <a:fld id="{D343CE2E-3DB2-2543-A1CC-255A6E8F42E8}" type="slidenum">
              <a:rPr lang="en-US" smtClean="0"/>
              <a:t>4</a:t>
            </a:fld>
            <a:endParaRPr lang="en-US"/>
          </a:p>
        </p:txBody>
      </p:sp>
    </p:spTree>
    <p:extLst>
      <p:ext uri="{BB962C8B-B14F-4D97-AF65-F5344CB8AC3E}">
        <p14:creationId xmlns:p14="http://schemas.microsoft.com/office/powerpoint/2010/main" val="116614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access to 17,411,971 patient records with demographic information, 1,092,858 patient records with condition information, 16,908,022 patient records with observation information, and 14,613,563 patient records with drug information, as well as 207 conditions and 6,128 patients labeled as COVID-19-related and death records for 475,085 patients.</a:t>
            </a:r>
          </a:p>
        </p:txBody>
      </p:sp>
      <p:sp>
        <p:nvSpPr>
          <p:cNvPr id="4" name="Slide Number Placeholder 3"/>
          <p:cNvSpPr>
            <a:spLocks noGrp="1"/>
          </p:cNvSpPr>
          <p:nvPr>
            <p:ph type="sldNum" sz="quarter" idx="5"/>
          </p:nvPr>
        </p:nvSpPr>
        <p:spPr/>
        <p:txBody>
          <a:bodyPr/>
          <a:lstStyle/>
          <a:p>
            <a:fld id="{D343CE2E-3DB2-2543-A1CC-255A6E8F42E8}" type="slidenum">
              <a:rPr lang="en-US" smtClean="0"/>
              <a:t>8</a:t>
            </a:fld>
            <a:endParaRPr lang="en-US"/>
          </a:p>
        </p:txBody>
      </p:sp>
    </p:spTree>
    <p:extLst>
      <p:ext uri="{BB962C8B-B14F-4D97-AF65-F5344CB8AC3E}">
        <p14:creationId xmlns:p14="http://schemas.microsoft.com/office/powerpoint/2010/main" val="19052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exactly have you done? And implemented. Why?</a:t>
            </a:r>
          </a:p>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10</a:t>
            </a:fld>
            <a:endParaRPr lang="en-US"/>
          </a:p>
        </p:txBody>
      </p:sp>
    </p:spTree>
    <p:extLst>
      <p:ext uri="{BB962C8B-B14F-4D97-AF65-F5344CB8AC3E}">
        <p14:creationId xmlns:p14="http://schemas.microsoft.com/office/powerpoint/2010/main" val="343006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Univariate default: hyper-parameters affect false positive rate</a:t>
            </a:r>
          </a:p>
        </p:txBody>
      </p:sp>
      <p:sp>
        <p:nvSpPr>
          <p:cNvPr id="4" name="Slide Number Placeholder 3"/>
          <p:cNvSpPr>
            <a:spLocks noGrp="1"/>
          </p:cNvSpPr>
          <p:nvPr>
            <p:ph type="sldNum" sz="quarter" idx="5"/>
          </p:nvPr>
        </p:nvSpPr>
        <p:spPr/>
        <p:txBody>
          <a:bodyPr/>
          <a:lstStyle/>
          <a:p>
            <a:fld id="{D343CE2E-3DB2-2543-A1CC-255A6E8F42E8}" type="slidenum">
              <a:rPr lang="en-US" smtClean="0"/>
              <a:t>14</a:t>
            </a:fld>
            <a:endParaRPr lang="en-US"/>
          </a:p>
        </p:txBody>
      </p:sp>
    </p:spTree>
    <p:extLst>
      <p:ext uri="{BB962C8B-B14F-4D97-AF65-F5344CB8AC3E}">
        <p14:creationId xmlns:p14="http://schemas.microsoft.com/office/powerpoint/2010/main" val="3149542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include precision and recall Acc is misleading.. </a:t>
            </a:r>
            <a:r>
              <a:rPr lang="en-US" dirty="0" err="1"/>
              <a:t>Whythese</a:t>
            </a:r>
            <a:r>
              <a:rPr lang="en-US" dirty="0"/>
              <a:t> 2 models … </a:t>
            </a:r>
            <a:r>
              <a:rPr lang="en-US" dirty="0" err="1"/>
              <a:t>whythe</a:t>
            </a:r>
            <a:r>
              <a:rPr lang="en-US" dirty="0"/>
              <a:t> data frames. Make this confusion matrix for all </a:t>
            </a:r>
          </a:p>
        </p:txBody>
      </p:sp>
      <p:sp>
        <p:nvSpPr>
          <p:cNvPr id="4" name="Slide Number Placeholder 3"/>
          <p:cNvSpPr>
            <a:spLocks noGrp="1"/>
          </p:cNvSpPr>
          <p:nvPr>
            <p:ph type="sldNum" sz="quarter" idx="5"/>
          </p:nvPr>
        </p:nvSpPr>
        <p:spPr/>
        <p:txBody>
          <a:bodyPr/>
          <a:lstStyle/>
          <a:p>
            <a:fld id="{D343CE2E-3DB2-2543-A1CC-255A6E8F42E8}" type="slidenum">
              <a:rPr lang="en-US" smtClean="0"/>
              <a:t>15</a:t>
            </a:fld>
            <a:endParaRPr lang="en-US"/>
          </a:p>
        </p:txBody>
      </p:sp>
    </p:spTree>
    <p:extLst>
      <p:ext uri="{BB962C8B-B14F-4D97-AF65-F5344CB8AC3E}">
        <p14:creationId xmlns:p14="http://schemas.microsoft.com/office/powerpoint/2010/main" val="1636575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16</a:t>
            </a:fld>
            <a:endParaRPr lang="en-US"/>
          </a:p>
        </p:txBody>
      </p:sp>
    </p:spTree>
    <p:extLst>
      <p:ext uri="{BB962C8B-B14F-4D97-AF65-F5344CB8AC3E}">
        <p14:creationId xmlns:p14="http://schemas.microsoft.com/office/powerpoint/2010/main" val="3745048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636EF-9B34-784F-B076-08F4E00F1F69}"/>
              </a:ext>
              <a:ext uri="{C183D7F6-B498-43B3-948B-1728B52AA6E4}">
                <adec:decorative xmlns:adec="http://schemas.microsoft.com/office/drawing/2017/decorative" val="1"/>
              </a:ext>
            </a:extLst>
          </p:cNvPr>
          <p:cNvSpPr/>
          <p:nvPr userDrawn="1"/>
        </p:nvSpPr>
        <p:spPr>
          <a:xfrm>
            <a:off x="0" y="-93785"/>
            <a:ext cx="24384000" cy="1380978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icture Placeholder 13">
            <a:extLst>
              <a:ext uri="{FF2B5EF4-FFF2-40B4-BE49-F238E27FC236}">
                <a16:creationId xmlns:a16="http://schemas.microsoft.com/office/drawing/2014/main" id="{448CEBF0-C1A7-504A-ABF5-DF36CEF4DA11}"/>
              </a:ext>
            </a:extLst>
          </p:cNvPr>
          <p:cNvSpPr>
            <a:spLocks noGrp="1"/>
          </p:cNvSpPr>
          <p:nvPr>
            <p:ph type="pic" sz="quarter" idx="10"/>
          </p:nvPr>
        </p:nvSpPr>
        <p:spPr>
          <a:xfrm>
            <a:off x="0" y="-93785"/>
            <a:ext cx="12252960" cy="13563600"/>
          </a:xfrm>
          <a:prstGeom prst="rect">
            <a:avLst/>
          </a:prstGeom>
        </p:spPr>
        <p:txBody>
          <a:bodyPr anchor="ctr"/>
          <a:lstStyle>
            <a:lvl1pPr marL="0" indent="0" algn="ctr">
              <a:buNone/>
              <a:defRPr>
                <a:solidFill>
                  <a:schemeClr val="bg1"/>
                </a:solidFill>
              </a:defRPr>
            </a:lvl1pPr>
          </a:lstStyle>
          <a:p>
            <a:r>
              <a:rPr lang="en-US" dirty="0"/>
              <a:t>Click icon to add picture</a:t>
            </a:r>
          </a:p>
        </p:txBody>
      </p:sp>
      <p:pic>
        <p:nvPicPr>
          <p:cNvPr id="10" name="Picture 9">
            <a:extLst>
              <a:ext uri="{FF2B5EF4-FFF2-40B4-BE49-F238E27FC236}">
                <a16:creationId xmlns:a16="http://schemas.microsoft.com/office/drawing/2014/main" id="{53A0E760-EEA4-D344-BD23-C858E7E74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69815"/>
            <a:ext cx="24384000" cy="246185"/>
          </a:xfrm>
          <a:prstGeom prst="rect">
            <a:avLst/>
          </a:prstGeom>
        </p:spPr>
      </p:pic>
      <p:sp>
        <p:nvSpPr>
          <p:cNvPr id="2" name="Title 1"/>
          <p:cNvSpPr>
            <a:spLocks noGrp="1"/>
          </p:cNvSpPr>
          <p:nvPr>
            <p:ph type="title" hasCustomPrompt="1"/>
          </p:nvPr>
        </p:nvSpPr>
        <p:spPr>
          <a:xfrm>
            <a:off x="12957311" y="3820978"/>
            <a:ext cx="9750289" cy="1970419"/>
          </a:xfrm>
        </p:spPr>
        <p:txBody>
          <a:bodyPr/>
          <a:lstStyle>
            <a:lvl1pPr>
              <a:defRPr>
                <a:solidFill>
                  <a:schemeClr val="bg1"/>
                </a:solidFill>
              </a:defRPr>
            </a:lvl1pPr>
          </a:lstStyle>
          <a:p>
            <a:r>
              <a:rPr lang="en-US" dirty="0"/>
              <a:t>TITLE CARD</a:t>
            </a:r>
          </a:p>
        </p:txBody>
      </p:sp>
      <p:sp>
        <p:nvSpPr>
          <p:cNvPr id="4" name="Text Placeholder 3">
            <a:extLst>
              <a:ext uri="{FF2B5EF4-FFF2-40B4-BE49-F238E27FC236}">
                <a16:creationId xmlns:a16="http://schemas.microsoft.com/office/drawing/2014/main" id="{B69C44B1-DAB3-374E-8714-625353D60CBB}"/>
              </a:ext>
            </a:extLst>
          </p:cNvPr>
          <p:cNvSpPr>
            <a:spLocks noGrp="1"/>
          </p:cNvSpPr>
          <p:nvPr>
            <p:ph type="body" sz="quarter" idx="11" hasCustomPrompt="1"/>
          </p:nvPr>
        </p:nvSpPr>
        <p:spPr>
          <a:xfrm>
            <a:off x="12957311" y="6124673"/>
            <a:ext cx="9747504" cy="1371600"/>
          </a:xfrm>
          <a:prstGeom prst="rect">
            <a:avLst/>
          </a:prstGeom>
        </p:spPr>
        <p:txBody>
          <a:bodyPr/>
          <a:lstStyle>
            <a:lvl1pPr marL="0" indent="0">
              <a:buNone/>
              <a:defRPr sz="5400" b="0" i="0">
                <a:solidFill>
                  <a:schemeClr val="bg1"/>
                </a:solidFill>
                <a:latin typeface="Nunito Sans" pitchFamily="2" charset="77"/>
              </a:defRPr>
            </a:lvl1pPr>
          </a:lstStyle>
          <a:p>
            <a:pPr lvl="0"/>
            <a:r>
              <a:rPr lang="en-US" dirty="0"/>
              <a:t>Second Line</a:t>
            </a:r>
          </a:p>
        </p:txBody>
      </p:sp>
      <p:pic>
        <p:nvPicPr>
          <p:cNvPr id="8" name="Picture 7" descr="Texas State University">
            <a:extLst>
              <a:ext uri="{FF2B5EF4-FFF2-40B4-BE49-F238E27FC236}">
                <a16:creationId xmlns:a16="http://schemas.microsoft.com/office/drawing/2014/main" id="{5E8657D1-2783-1845-BB5B-3DAA5CE6A1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57311" y="10063298"/>
            <a:ext cx="5029200" cy="2438400"/>
          </a:xfrm>
          <a:prstGeom prst="rect">
            <a:avLst/>
          </a:prstGeom>
        </p:spPr>
      </p:pic>
      <p:pic>
        <p:nvPicPr>
          <p:cNvPr id="9" name="Picture 8" descr="Member the Texas State University System">
            <a:extLst>
              <a:ext uri="{FF2B5EF4-FFF2-40B4-BE49-F238E27FC236}">
                <a16:creationId xmlns:a16="http://schemas.microsoft.com/office/drawing/2014/main" id="{F2E3C823-48E0-7542-B222-37105C1DEC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67548" y="12183707"/>
            <a:ext cx="4408727" cy="274320"/>
          </a:xfrm>
          <a:prstGeom prst="rect">
            <a:avLst/>
          </a:prstGeom>
        </p:spPr>
      </p:pic>
    </p:spTree>
    <p:extLst>
      <p:ext uri="{BB962C8B-B14F-4D97-AF65-F5344CB8AC3E}">
        <p14:creationId xmlns:p14="http://schemas.microsoft.com/office/powerpoint/2010/main" val="203008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Tree>
    <p:extLst>
      <p:ext uri="{BB962C8B-B14F-4D97-AF65-F5344CB8AC3E}">
        <p14:creationId xmlns:p14="http://schemas.microsoft.com/office/powerpoint/2010/main" val="24892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3048000" y="3530600"/>
            <a:ext cx="18288000" cy="6629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Tree>
    <p:extLst>
      <p:ext uri="{BB962C8B-B14F-4D97-AF65-F5344CB8AC3E}">
        <p14:creationId xmlns:p14="http://schemas.microsoft.com/office/powerpoint/2010/main" val="213975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531088" y="1137123"/>
            <a:ext cx="11185452"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1531088" y="2977596"/>
            <a:ext cx="11185452" cy="7772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4123582" y="2977596"/>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0771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531088" y="2738200"/>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1572256" y="2738200"/>
            <a:ext cx="8686800" cy="914400"/>
          </a:xfrm>
        </p:spPr>
        <p:txBody>
          <a:bodyPr anchor="ctr">
            <a:normAutofit/>
          </a:bodyPr>
          <a:lstStyle>
            <a:lvl1pPr>
              <a:defRPr sz="3600" b="1" i="0" spc="300">
                <a:solidFill>
                  <a:schemeClr val="bg1"/>
                </a:solidFill>
                <a:latin typeface="Nunito Sans SemiBold" pitchFamily="2" charset="77"/>
              </a:defRPr>
            </a:lvl1pPr>
          </a:lstStyle>
          <a:p>
            <a:r>
              <a:rPr lang="en-US" dirty="0"/>
              <a:t>THE BOBCAT IS A TYPE OF CAT.</a:t>
            </a:r>
          </a:p>
        </p:txBody>
      </p:sp>
    </p:spTree>
    <p:extLst>
      <p:ext uri="{BB962C8B-B14F-4D97-AF65-F5344CB8AC3E}">
        <p14:creationId xmlns:p14="http://schemas.microsoft.com/office/powerpoint/2010/main" val="3067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BC8A-F157-E647-9D9F-D51516F82D99}"/>
              </a:ext>
            </a:extLst>
          </p:cNvPr>
          <p:cNvSpPr>
            <a:spLocks noGrp="1"/>
          </p:cNvSpPr>
          <p:nvPr>
            <p:ph type="title" hasCustomPrompt="1"/>
          </p:nvPr>
        </p:nvSpPr>
        <p:spPr>
          <a:xfrm>
            <a:off x="1661853" y="1371039"/>
            <a:ext cx="18288000" cy="1143562"/>
          </a:xfrm>
        </p:spPr>
        <p:txBody>
          <a:bodyPr/>
          <a:lstStyle/>
          <a:p>
            <a:r>
              <a:rPr lang="en-US" dirty="0"/>
              <a:t>CLICK TO EDIT TITLE</a:t>
            </a:r>
          </a:p>
        </p:txBody>
      </p:sp>
      <p:sp>
        <p:nvSpPr>
          <p:cNvPr id="8" name="Picture Placeholder 7">
            <a:extLst>
              <a:ext uri="{FF2B5EF4-FFF2-40B4-BE49-F238E27FC236}">
                <a16:creationId xmlns:a16="http://schemas.microsoft.com/office/drawing/2014/main" id="{219D2988-F334-EF41-A2F7-874820BF0917}"/>
              </a:ext>
            </a:extLst>
          </p:cNvPr>
          <p:cNvSpPr>
            <a:spLocks noGrp="1"/>
          </p:cNvSpPr>
          <p:nvPr>
            <p:ph type="pic" sz="quarter" idx="10"/>
          </p:nvPr>
        </p:nvSpPr>
        <p:spPr>
          <a:xfrm>
            <a:off x="1661853" y="2732493"/>
            <a:ext cx="8686799" cy="7771498"/>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9" name="Picture Placeholder 7">
            <a:extLst>
              <a:ext uri="{FF2B5EF4-FFF2-40B4-BE49-F238E27FC236}">
                <a16:creationId xmlns:a16="http://schemas.microsoft.com/office/drawing/2014/main" id="{CC4E20E5-6627-3643-8DB5-EC4915FE2A61}"/>
              </a:ext>
            </a:extLst>
          </p:cNvPr>
          <p:cNvSpPr>
            <a:spLocks noGrp="1"/>
          </p:cNvSpPr>
          <p:nvPr>
            <p:ph type="pic" sz="quarter" idx="11"/>
          </p:nvPr>
        </p:nvSpPr>
        <p:spPr>
          <a:xfrm>
            <a:off x="10737502" y="3222418"/>
            <a:ext cx="3886203" cy="6858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0" name="Picture Placeholder 7">
            <a:extLst>
              <a:ext uri="{FF2B5EF4-FFF2-40B4-BE49-F238E27FC236}">
                <a16:creationId xmlns:a16="http://schemas.microsoft.com/office/drawing/2014/main" id="{44037A35-B93C-004C-AE9D-9D7376D671D0}"/>
              </a:ext>
            </a:extLst>
          </p:cNvPr>
          <p:cNvSpPr>
            <a:spLocks noGrp="1"/>
          </p:cNvSpPr>
          <p:nvPr>
            <p:ph type="pic" sz="quarter" idx="12"/>
          </p:nvPr>
        </p:nvSpPr>
        <p:spPr>
          <a:xfrm>
            <a:off x="15012555" y="2732494"/>
            <a:ext cx="5486399"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1" name="Picture Placeholder 7">
            <a:extLst>
              <a:ext uri="{FF2B5EF4-FFF2-40B4-BE49-F238E27FC236}">
                <a16:creationId xmlns:a16="http://schemas.microsoft.com/office/drawing/2014/main" id="{84CE56EE-75D7-C24E-8865-5E7CDA29D20C}"/>
              </a:ext>
            </a:extLst>
          </p:cNvPr>
          <p:cNvSpPr>
            <a:spLocks noGrp="1"/>
          </p:cNvSpPr>
          <p:nvPr>
            <p:ph type="pic" sz="quarter" idx="13"/>
          </p:nvPr>
        </p:nvSpPr>
        <p:spPr>
          <a:xfrm>
            <a:off x="15033204" y="6858000"/>
            <a:ext cx="7688942"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93920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F72F-F113-9E4E-8901-A6046628CCE0}"/>
              </a:ext>
            </a:extLst>
          </p:cNvPr>
          <p:cNvSpPr>
            <a:spLocks noGrp="1"/>
          </p:cNvSpPr>
          <p:nvPr>
            <p:ph type="title" hasCustomPrompt="1"/>
          </p:nvPr>
        </p:nvSpPr>
        <p:spPr>
          <a:xfrm>
            <a:off x="1661854" y="1042081"/>
            <a:ext cx="10530146" cy="1143562"/>
          </a:xfrm>
        </p:spPr>
        <p:txBody>
          <a:bodyPr/>
          <a:lstStyle/>
          <a:p>
            <a:r>
              <a:rPr lang="en-US" dirty="0"/>
              <a:t>CLICK TO EDIT TITLE</a:t>
            </a:r>
          </a:p>
        </p:txBody>
      </p:sp>
      <p:sp>
        <p:nvSpPr>
          <p:cNvPr id="14" name="Picture Placeholder 7">
            <a:extLst>
              <a:ext uri="{FF2B5EF4-FFF2-40B4-BE49-F238E27FC236}">
                <a16:creationId xmlns:a16="http://schemas.microsoft.com/office/drawing/2014/main" id="{48E1B567-63F1-1944-B114-801F81FA7FD1}"/>
              </a:ext>
            </a:extLst>
          </p:cNvPr>
          <p:cNvSpPr>
            <a:spLocks noGrp="1"/>
          </p:cNvSpPr>
          <p:nvPr>
            <p:ph type="pic" sz="quarter" idx="11"/>
          </p:nvPr>
        </p:nvSpPr>
        <p:spPr>
          <a:xfrm>
            <a:off x="2441344" y="4559291"/>
            <a:ext cx="3904270" cy="38862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3" name="Text Placeholder 12">
            <a:extLst>
              <a:ext uri="{FF2B5EF4-FFF2-40B4-BE49-F238E27FC236}">
                <a16:creationId xmlns:a16="http://schemas.microsoft.com/office/drawing/2014/main" id="{636B5E7A-AE24-B84B-926D-5ED18AAC53E8}"/>
              </a:ext>
            </a:extLst>
          </p:cNvPr>
          <p:cNvSpPr>
            <a:spLocks noGrp="1"/>
          </p:cNvSpPr>
          <p:nvPr>
            <p:ph type="body" sz="quarter" idx="10" hasCustomPrompt="1"/>
          </p:nvPr>
        </p:nvSpPr>
        <p:spPr>
          <a:xfrm>
            <a:off x="2459413" y="8902692"/>
            <a:ext cx="3886200" cy="9144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5" name="Picture Placeholder 7">
            <a:extLst>
              <a:ext uri="{FF2B5EF4-FFF2-40B4-BE49-F238E27FC236}">
                <a16:creationId xmlns:a16="http://schemas.microsoft.com/office/drawing/2014/main" id="{9267BD02-65C3-2942-B840-54B729059144}"/>
              </a:ext>
            </a:extLst>
          </p:cNvPr>
          <p:cNvSpPr>
            <a:spLocks noGrp="1"/>
          </p:cNvSpPr>
          <p:nvPr>
            <p:ph type="pic" sz="quarter" idx="12"/>
          </p:nvPr>
        </p:nvSpPr>
        <p:spPr>
          <a:xfrm>
            <a:off x="6926925" y="2501892"/>
            <a:ext cx="7315199" cy="73151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6" name="Text Placeholder 12">
            <a:extLst>
              <a:ext uri="{FF2B5EF4-FFF2-40B4-BE49-F238E27FC236}">
                <a16:creationId xmlns:a16="http://schemas.microsoft.com/office/drawing/2014/main" id="{580B63D5-BCBE-9C44-AF73-9F3E542F7168}"/>
              </a:ext>
            </a:extLst>
          </p:cNvPr>
          <p:cNvSpPr>
            <a:spLocks noGrp="1"/>
          </p:cNvSpPr>
          <p:nvPr>
            <p:ph type="body" sz="quarter" idx="13" hasCustomPrompt="1"/>
          </p:nvPr>
        </p:nvSpPr>
        <p:spPr>
          <a:xfrm>
            <a:off x="6926924" y="10067534"/>
            <a:ext cx="7520596"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7" name="Picture Placeholder 7">
            <a:extLst>
              <a:ext uri="{FF2B5EF4-FFF2-40B4-BE49-F238E27FC236}">
                <a16:creationId xmlns:a16="http://schemas.microsoft.com/office/drawing/2014/main" id="{CCACDB0A-D65F-D84D-A885-8947E700BF48}"/>
              </a:ext>
            </a:extLst>
          </p:cNvPr>
          <p:cNvSpPr>
            <a:spLocks noGrp="1"/>
          </p:cNvSpPr>
          <p:nvPr>
            <p:ph type="pic" sz="quarter" idx="14"/>
          </p:nvPr>
        </p:nvSpPr>
        <p:spPr>
          <a:xfrm>
            <a:off x="14859575" y="1735016"/>
            <a:ext cx="5486400"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20" name="Text Placeholder 12">
            <a:extLst>
              <a:ext uri="{FF2B5EF4-FFF2-40B4-BE49-F238E27FC236}">
                <a16:creationId xmlns:a16="http://schemas.microsoft.com/office/drawing/2014/main" id="{EE94F6CF-DD41-634D-BCFA-8B363E1BCFA5}"/>
              </a:ext>
            </a:extLst>
          </p:cNvPr>
          <p:cNvSpPr>
            <a:spLocks noGrp="1"/>
          </p:cNvSpPr>
          <p:nvPr>
            <p:ph type="body" sz="quarter" idx="17" hasCustomPrompt="1"/>
          </p:nvPr>
        </p:nvSpPr>
        <p:spPr>
          <a:xfrm>
            <a:off x="20749336" y="3792416"/>
            <a:ext cx="2377440" cy="16002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8" name="Picture Placeholder 7">
            <a:extLst>
              <a:ext uri="{FF2B5EF4-FFF2-40B4-BE49-F238E27FC236}">
                <a16:creationId xmlns:a16="http://schemas.microsoft.com/office/drawing/2014/main" id="{B7401E0D-D1CF-3641-8A73-0F22B92C35E7}"/>
              </a:ext>
            </a:extLst>
          </p:cNvPr>
          <p:cNvSpPr>
            <a:spLocks noGrp="1"/>
          </p:cNvSpPr>
          <p:nvPr>
            <p:ph type="pic" sz="quarter" idx="15"/>
          </p:nvPr>
        </p:nvSpPr>
        <p:spPr>
          <a:xfrm>
            <a:off x="14859574" y="5880726"/>
            <a:ext cx="7315199" cy="45719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9" name="Text Placeholder 12">
            <a:extLst>
              <a:ext uri="{FF2B5EF4-FFF2-40B4-BE49-F238E27FC236}">
                <a16:creationId xmlns:a16="http://schemas.microsoft.com/office/drawing/2014/main" id="{B80609EF-DFE4-FD4B-A009-0B81195135DF}"/>
              </a:ext>
            </a:extLst>
          </p:cNvPr>
          <p:cNvSpPr>
            <a:spLocks noGrp="1"/>
          </p:cNvSpPr>
          <p:nvPr>
            <p:ph type="body" sz="quarter" idx="16" hasCustomPrompt="1"/>
          </p:nvPr>
        </p:nvSpPr>
        <p:spPr>
          <a:xfrm>
            <a:off x="14859574" y="10666515"/>
            <a:ext cx="7534913"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13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D8E2A9-2814-E943-A706-B5AB6553D3C8}"/>
              </a:ext>
              <a:ext uri="{C183D7F6-B498-43B3-948B-1728B52AA6E4}">
                <adec:decorative xmlns:adec="http://schemas.microsoft.com/office/drawing/2017/decorative" val="1"/>
              </a:ext>
            </a:extLst>
          </p:cNvPr>
          <p:cNvSpPr/>
          <p:nvPr userDrawn="1"/>
        </p:nvSpPr>
        <p:spPr>
          <a:xfrm>
            <a:off x="-49618" y="-21266"/>
            <a:ext cx="12801600" cy="114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 uri="{C183D7F6-B498-43B3-948B-1728B52AA6E4}">
                <adec:decorative xmlns:adec="http://schemas.microsoft.com/office/drawing/2017/decorative" val="1"/>
              </a:ext>
            </a:extLst>
          </p:cNvPr>
          <p:cNvSpPr>
            <a:spLocks noGrp="1"/>
          </p:cNvSpPr>
          <p:nvPr>
            <p:ph type="pic" sz="quarter" idx="12"/>
          </p:nvPr>
        </p:nvSpPr>
        <p:spPr>
          <a:xfrm>
            <a:off x="0" y="-1"/>
            <a:ext cx="11658600" cy="11430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143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tx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tx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19432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DE806D-0AC3-8A49-B547-835CADC23E78}"/>
              </a:ext>
              <a:ext uri="{C183D7F6-B498-43B3-948B-1728B52AA6E4}">
                <adec:decorative xmlns:adec="http://schemas.microsoft.com/office/drawing/2017/decorative" val="1"/>
              </a:ext>
            </a:extLst>
          </p:cNvPr>
          <p:cNvSpPr/>
          <p:nvPr userDrawn="1"/>
        </p:nvSpPr>
        <p:spPr>
          <a:xfrm>
            <a:off x="0" y="0"/>
            <a:ext cx="1187510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1"/>
            <a:ext cx="11658600" cy="137160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371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21BEA02-3BED-654A-A30C-8FB1EC22B7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086450" y="6788658"/>
            <a:ext cx="13807440" cy="230124"/>
          </a:xfrm>
          <a:prstGeom prst="rect">
            <a:avLst/>
          </a:prstGeom>
        </p:spPr>
      </p:pic>
      <p:pic>
        <p:nvPicPr>
          <p:cNvPr id="7" name="Picture 6">
            <a:extLst>
              <a:ext uri="{FF2B5EF4-FFF2-40B4-BE49-F238E27FC236}">
                <a16:creationId xmlns:a16="http://schemas.microsoft.com/office/drawing/2014/main" id="{A0AB48EA-4A88-8049-9B14-02AB6803C6D1}"/>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bg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bg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70770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E929A-D1BB-A64C-B05E-4350E36C10E0}"/>
              </a:ext>
              <a:ext uri="{C183D7F6-B498-43B3-948B-1728B52AA6E4}">
                <adec:decorative xmlns:adec="http://schemas.microsoft.com/office/drawing/2017/decorative" val="1"/>
              </a:ext>
            </a:extLst>
          </p:cNvPr>
          <p:cNvSpPr/>
          <p:nvPr userDrawn="1"/>
        </p:nvSpPr>
        <p:spPr>
          <a:xfrm>
            <a:off x="0" y="-1"/>
            <a:ext cx="24384000" cy="11980985"/>
          </a:xfrm>
          <a:prstGeom prst="rect">
            <a:avLst/>
          </a:prstGeom>
          <a:solidFill>
            <a:srgbClr val="43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5727491-B011-CC42-85E6-B8301381AA2D}"/>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1434324"/>
            <a:ext cx="24384000" cy="246185"/>
          </a:xfrm>
          <a:prstGeom prst="rect">
            <a:avLst/>
          </a:prstGeom>
        </p:spPr>
      </p:pic>
      <p:pic>
        <p:nvPicPr>
          <p:cNvPr id="9" name="Picture 8">
            <a:extLst>
              <a:ext uri="{FF2B5EF4-FFF2-40B4-BE49-F238E27FC236}">
                <a16:creationId xmlns:a16="http://schemas.microsoft.com/office/drawing/2014/main" id="{8518974B-9748-A645-99AC-7972B4327310}"/>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19709547" y="11980985"/>
            <a:ext cx="4548306" cy="2216725"/>
          </a:xfrm>
          <a:prstGeom prst="rect">
            <a:avLst/>
          </a:prstGeom>
        </p:spPr>
      </p:pic>
      <p:sp>
        <p:nvSpPr>
          <p:cNvPr id="2" name="Title Placeholder 1"/>
          <p:cNvSpPr>
            <a:spLocks noGrp="1"/>
          </p:cNvSpPr>
          <p:nvPr>
            <p:ph type="title"/>
          </p:nvPr>
        </p:nvSpPr>
        <p:spPr>
          <a:xfrm>
            <a:off x="3048000" y="1371039"/>
            <a:ext cx="18288000" cy="114356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70" r:id="rId5"/>
    <p:sldLayoutId id="2147483667" r:id="rId6"/>
    <p:sldLayoutId id="2147483668" r:id="rId7"/>
    <p:sldLayoutId id="2147483669" r:id="rId8"/>
    <p:sldLayoutId id="2147483671" r:id="rId9"/>
  </p:sldLayoutIdLst>
  <p:txStyles>
    <p:titleStyle>
      <a:lvl1pPr algn="l" defTabSz="1828800" rtl="0" eaLnBrk="1" latinLnBrk="0" hangingPunct="1">
        <a:lnSpc>
          <a:spcPct val="90000"/>
        </a:lnSpc>
        <a:spcBef>
          <a:spcPct val="0"/>
        </a:spcBef>
        <a:buNone/>
        <a:defRPr sz="6000" b="0" i="0" kern="1200" spc="1200" baseline="0">
          <a:solidFill>
            <a:schemeClr val="bg1"/>
          </a:solidFill>
          <a:latin typeface="Nunito Sans"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DA2A5-482A-9743-84A7-58ADC93AB86D}"/>
              </a:ext>
            </a:extLst>
          </p:cNvPr>
          <p:cNvSpPr>
            <a:spLocks noGrp="1"/>
          </p:cNvSpPr>
          <p:nvPr>
            <p:ph type="title"/>
          </p:nvPr>
        </p:nvSpPr>
        <p:spPr>
          <a:xfrm>
            <a:off x="962026" y="7505698"/>
            <a:ext cx="11955952" cy="4905374"/>
          </a:xfrm>
        </p:spPr>
        <p:txBody>
          <a:bodyPr vert="horz" lIns="91440" tIns="45720" rIns="91440" bIns="45720" rtlCol="0" anchor="ctr">
            <a:normAutofit/>
          </a:bodyPr>
          <a:lstStyle/>
          <a:p>
            <a:pPr defTabSz="914400"/>
            <a:r>
              <a:rPr lang="en-US" sz="5400" dirty="0">
                <a:latin typeface="+mj-lt"/>
              </a:rPr>
              <a:t>Investigating Heterogeneous Data In The National COVID Cohort Collaborative Data Enclave (N3C) System Using </a:t>
            </a:r>
            <a:r>
              <a:rPr lang="en-US" sz="5400" dirty="0" err="1">
                <a:latin typeface="+mj-lt"/>
              </a:rPr>
              <a:t>PySpark</a:t>
            </a:r>
            <a:endParaRPr lang="en-US" sz="5400" dirty="0">
              <a:latin typeface="+mj-lt"/>
            </a:endParaRPr>
          </a:p>
        </p:txBody>
      </p:sp>
      <p:pic>
        <p:nvPicPr>
          <p:cNvPr id="6" name="Picture Placeholder 5" descr="N3C about the program&#10;&#10;https://ncats.nih.gov/n3c">
            <a:extLst>
              <a:ext uri="{FF2B5EF4-FFF2-40B4-BE49-F238E27FC236}">
                <a16:creationId xmlns:a16="http://schemas.microsoft.com/office/drawing/2014/main" id="{F40DB59F-AE09-F768-9214-9415161B3BF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6079" b="22603"/>
          <a:stretch/>
        </p:blipFill>
        <p:spPr>
          <a:xfrm>
            <a:off x="20" y="-232756"/>
            <a:ext cx="24383980" cy="77384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 Placeholder 3">
            <a:extLst>
              <a:ext uri="{FF2B5EF4-FFF2-40B4-BE49-F238E27FC236}">
                <a16:creationId xmlns:a16="http://schemas.microsoft.com/office/drawing/2014/main" id="{A381F925-8E91-524F-A847-8D29EF64D424}"/>
              </a:ext>
            </a:extLst>
          </p:cNvPr>
          <p:cNvSpPr>
            <a:spLocks noGrp="1"/>
          </p:cNvSpPr>
          <p:nvPr>
            <p:ph type="body" sz="quarter" idx="11"/>
          </p:nvPr>
        </p:nvSpPr>
        <p:spPr>
          <a:xfrm>
            <a:off x="18071868" y="7298575"/>
            <a:ext cx="5346921" cy="5112499"/>
          </a:xfrm>
        </p:spPr>
        <p:txBody>
          <a:bodyPr vert="horz" lIns="91440" tIns="45720" rIns="91440" bIns="45720" rtlCol="0" anchor="ctr">
            <a:normAutofit/>
          </a:bodyPr>
          <a:lstStyle/>
          <a:p>
            <a:pPr defTabSz="914400"/>
            <a:r>
              <a:rPr lang="en-US" sz="3600" dirty="0">
                <a:latin typeface="+mn-lt"/>
              </a:rPr>
              <a:t>Mirna Elizondo (m_e172)</a:t>
            </a:r>
          </a:p>
          <a:p>
            <a:pPr defTabSz="914400"/>
            <a:r>
              <a:rPr lang="en-US" sz="3600" dirty="0">
                <a:latin typeface="+mn-lt"/>
              </a:rPr>
              <a:t>Advisor: Jelena Tesic,</a:t>
            </a:r>
          </a:p>
          <a:p>
            <a:pPr defTabSz="914400"/>
            <a:r>
              <a:rPr lang="en-US" sz="3600" dirty="0">
                <a:latin typeface="+mn-lt"/>
              </a:rPr>
              <a:t>Computer Science</a:t>
            </a:r>
          </a:p>
        </p:txBody>
      </p:sp>
    </p:spTree>
    <p:extLst>
      <p:ext uri="{BB962C8B-B14F-4D97-AF65-F5344CB8AC3E}">
        <p14:creationId xmlns:p14="http://schemas.microsoft.com/office/powerpoint/2010/main" val="3678723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A9D3-40D8-B87C-64B5-4F4A4A2D928D}"/>
              </a:ext>
            </a:extLst>
          </p:cNvPr>
          <p:cNvSpPr>
            <a:spLocks noGrp="1"/>
          </p:cNvSpPr>
          <p:nvPr>
            <p:ph type="title"/>
          </p:nvPr>
        </p:nvSpPr>
        <p:spPr>
          <a:xfrm>
            <a:off x="1453978" y="641990"/>
            <a:ext cx="18288000" cy="1143562"/>
          </a:xfrm>
        </p:spPr>
        <p:txBody>
          <a:bodyPr/>
          <a:lstStyle/>
          <a:p>
            <a:r>
              <a:rPr lang="en-US" dirty="0"/>
              <a:t>Methodology</a:t>
            </a:r>
          </a:p>
        </p:txBody>
      </p:sp>
      <p:sp>
        <p:nvSpPr>
          <p:cNvPr id="3" name="Text Placeholder 2">
            <a:extLst>
              <a:ext uri="{FF2B5EF4-FFF2-40B4-BE49-F238E27FC236}">
                <a16:creationId xmlns:a16="http://schemas.microsoft.com/office/drawing/2014/main" id="{940227FD-7F6C-BA8E-7A38-E1678AB36C65}"/>
              </a:ext>
            </a:extLst>
          </p:cNvPr>
          <p:cNvSpPr>
            <a:spLocks noGrp="1"/>
          </p:cNvSpPr>
          <p:nvPr>
            <p:ph type="body" sz="quarter" idx="10"/>
          </p:nvPr>
        </p:nvSpPr>
        <p:spPr>
          <a:xfrm>
            <a:off x="1220644" y="1785552"/>
            <a:ext cx="12399103" cy="9665333"/>
          </a:xfrm>
        </p:spPr>
        <p:txBody>
          <a:bodyPr numCol="1"/>
          <a:lstStyle/>
          <a:p>
            <a:r>
              <a:rPr lang="en-US" u="sng" dirty="0"/>
              <a:t>Known:</a:t>
            </a:r>
          </a:p>
          <a:p>
            <a:pPr marL="457200" indent="-457200">
              <a:buFont typeface="Arial" panose="020B0604020202020204" pitchFamily="34" charset="0"/>
              <a:buChar char="•"/>
            </a:pPr>
            <a:r>
              <a:rPr lang="en-US" dirty="0"/>
              <a:t>Not every file or column in N3C is relevant </a:t>
            </a:r>
          </a:p>
          <a:p>
            <a:pPr marL="457200" indent="-457200">
              <a:buFont typeface="Arial" panose="020B0604020202020204" pitchFamily="34" charset="0"/>
              <a:buChar char="•"/>
            </a:pPr>
            <a:r>
              <a:rPr lang="en-US" dirty="0"/>
              <a:t>No longer have the ‘Long Covid’ label but do have death</a:t>
            </a:r>
          </a:p>
          <a:p>
            <a:pPr marL="457200" indent="-457200">
              <a:buFont typeface="Arial" panose="020B0604020202020204" pitchFamily="34" charset="0"/>
              <a:buChar char="•"/>
            </a:pPr>
            <a:r>
              <a:rPr lang="en-US" dirty="0"/>
              <a:t>One patient can have multiple conditions, observations,  and drugs per visit (occurrence or era).</a:t>
            </a:r>
          </a:p>
          <a:p>
            <a:pPr marL="457200" indent="-457200">
              <a:buFont typeface="Arial" panose="020B0604020202020204" pitchFamily="34" charset="0"/>
              <a:buChar char="•"/>
            </a:pPr>
            <a:r>
              <a:rPr lang="en-US" dirty="0"/>
              <a:t>Encoding the fields as binary or numerical had no impact on modeling performance across three data frames.</a:t>
            </a:r>
          </a:p>
          <a:p>
            <a:pPr marL="457200" indent="-457200">
              <a:buFont typeface="Arial" panose="020B0604020202020204" pitchFamily="34" charset="0"/>
              <a:buChar char="•"/>
            </a:pPr>
            <a:r>
              <a:rPr lang="en-US" dirty="0">
                <a:effectLst/>
                <a:latin typeface="Arial" panose="020B0604020202020204" pitchFamily="34" charset="0"/>
              </a:rPr>
              <a:t>Early aggregation decisions that impacted the outcome.</a:t>
            </a:r>
          </a:p>
          <a:p>
            <a:pPr marL="457200" indent="-457200">
              <a:buFont typeface="Arial" panose="020B0604020202020204" pitchFamily="34" charset="0"/>
              <a:buChar char="•"/>
            </a:pPr>
            <a:r>
              <a:rPr lang="en-US" dirty="0">
                <a:latin typeface="Arial" panose="020B0604020202020204" pitchFamily="34" charset="0"/>
              </a:rPr>
              <a:t>How to predict missing age using a Logistic Regression model.</a:t>
            </a:r>
            <a:endParaRPr lang="en-US" dirty="0"/>
          </a:p>
        </p:txBody>
      </p:sp>
      <p:graphicFrame>
        <p:nvGraphicFramePr>
          <p:cNvPr id="6" name="Diagram 5">
            <a:extLst>
              <a:ext uri="{FF2B5EF4-FFF2-40B4-BE49-F238E27FC236}">
                <a16:creationId xmlns:a16="http://schemas.microsoft.com/office/drawing/2014/main" id="{B3C9277E-0329-A28D-3899-2B9FE2939467}"/>
              </a:ext>
            </a:extLst>
          </p:cNvPr>
          <p:cNvGraphicFramePr/>
          <p:nvPr>
            <p:extLst>
              <p:ext uri="{D42A27DB-BD31-4B8C-83A1-F6EECF244321}">
                <p14:modId xmlns:p14="http://schemas.microsoft.com/office/powerpoint/2010/main" val="1359241177"/>
              </p:ext>
            </p:extLst>
          </p:nvPr>
        </p:nvGraphicFramePr>
        <p:xfrm>
          <a:off x="13619747" y="1213771"/>
          <a:ext cx="10217376" cy="9026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91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CDEAAB-8457-0C7E-DD50-2C94C97353F8}"/>
              </a:ext>
            </a:extLst>
          </p:cNvPr>
          <p:cNvSpPr>
            <a:spLocks noGrp="1"/>
          </p:cNvSpPr>
          <p:nvPr>
            <p:ph type="title"/>
          </p:nvPr>
        </p:nvSpPr>
        <p:spPr>
          <a:xfrm>
            <a:off x="1531087" y="1137123"/>
            <a:ext cx="21840541" cy="1410134"/>
          </a:xfrm>
        </p:spPr>
        <p:txBody>
          <a:bodyPr>
            <a:normAutofit/>
          </a:bodyPr>
          <a:lstStyle/>
          <a:p>
            <a:r>
              <a:rPr lang="en-US" dirty="0"/>
              <a:t>Exploratory Data Analysis</a:t>
            </a:r>
          </a:p>
        </p:txBody>
      </p:sp>
      <p:sp>
        <p:nvSpPr>
          <p:cNvPr id="4" name="Text Placeholder 3">
            <a:extLst>
              <a:ext uri="{FF2B5EF4-FFF2-40B4-BE49-F238E27FC236}">
                <a16:creationId xmlns:a16="http://schemas.microsoft.com/office/drawing/2014/main" id="{BD652307-DDCE-E35A-D32C-59E337DC8529}"/>
              </a:ext>
            </a:extLst>
          </p:cNvPr>
          <p:cNvSpPr>
            <a:spLocks noGrp="1"/>
          </p:cNvSpPr>
          <p:nvPr>
            <p:ph type="body" sz="quarter" idx="10"/>
          </p:nvPr>
        </p:nvSpPr>
        <p:spPr>
          <a:xfrm>
            <a:off x="1531087" y="2547257"/>
            <a:ext cx="7163733" cy="8844643"/>
          </a:xfrm>
        </p:spPr>
        <p:txBody>
          <a:bodyPr/>
          <a:lstStyle/>
          <a:p>
            <a:pPr marL="457200" indent="-457200">
              <a:buFont typeface="Arial" panose="020B0604020202020204" pitchFamily="34" charset="0"/>
              <a:buChar char="•"/>
            </a:pPr>
            <a:r>
              <a:rPr lang="en-US" dirty="0"/>
              <a:t>The death dataset will be used to create the ‘deceased’ label. </a:t>
            </a:r>
          </a:p>
          <a:p>
            <a:pPr marL="457200" indent="-457200">
              <a:buFont typeface="Arial" panose="020B0604020202020204" pitchFamily="34" charset="0"/>
              <a:buChar char="•"/>
            </a:pPr>
            <a:r>
              <a:rPr lang="en-US" dirty="0"/>
              <a:t>Similar to the L3C we have missing values for the ‘</a:t>
            </a:r>
            <a:r>
              <a:rPr lang="en-US" dirty="0" err="1"/>
              <a:t>year_of_birth</a:t>
            </a:r>
            <a:r>
              <a:rPr lang="en-US" dirty="0"/>
              <a:t>’ column, 755,897 patients. </a:t>
            </a:r>
          </a:p>
          <a:p>
            <a:pPr marL="457200" indent="-457200">
              <a:buFont typeface="Arial" panose="020B0604020202020204" pitchFamily="34" charset="0"/>
              <a:buChar char="•"/>
            </a:pPr>
            <a:r>
              <a:rPr lang="en-US" dirty="0"/>
              <a:t>By utilizing the available features and a simple logistic regression model, I predict the missing values.</a:t>
            </a:r>
          </a:p>
          <a:p>
            <a:pPr marL="457200" indent="-457200">
              <a:buFont typeface="Arial" panose="020B0604020202020204" pitchFamily="34" charset="0"/>
              <a:buChar char="•"/>
            </a:pPr>
            <a:r>
              <a:rPr lang="en-US" dirty="0"/>
              <a:t>Concepts with more than 1M patients per concepts were selected for our ‘sample’  representing at least 14,316,720 patients.</a:t>
            </a:r>
          </a:p>
          <a:p>
            <a:pPr marL="457200" indent="-457200">
              <a:buFont typeface="Arial" panose="020B0604020202020204" pitchFamily="34" charset="0"/>
              <a:buChar char="•"/>
            </a:pPr>
            <a:endParaRPr lang="en-US" dirty="0"/>
          </a:p>
        </p:txBody>
      </p:sp>
      <p:graphicFrame>
        <p:nvGraphicFramePr>
          <p:cNvPr id="7" name="Table 6">
            <a:extLst>
              <a:ext uri="{FF2B5EF4-FFF2-40B4-BE49-F238E27FC236}">
                <a16:creationId xmlns:a16="http://schemas.microsoft.com/office/drawing/2014/main" id="{7D740855-4AD7-D979-3AD3-F2C6FD7E8C5D}"/>
              </a:ext>
            </a:extLst>
          </p:cNvPr>
          <p:cNvGraphicFramePr>
            <a:graphicFrameLocks noGrp="1"/>
          </p:cNvGraphicFramePr>
          <p:nvPr>
            <p:extLst>
              <p:ext uri="{D42A27DB-BD31-4B8C-83A1-F6EECF244321}">
                <p14:modId xmlns:p14="http://schemas.microsoft.com/office/powerpoint/2010/main" val="227630830"/>
              </p:ext>
            </p:extLst>
          </p:nvPr>
        </p:nvGraphicFramePr>
        <p:xfrm>
          <a:off x="9078827" y="3287666"/>
          <a:ext cx="14412585" cy="5712280"/>
        </p:xfrm>
        <a:graphic>
          <a:graphicData uri="http://schemas.openxmlformats.org/drawingml/2006/table">
            <a:tbl>
              <a:tblPr>
                <a:tableStyleId>{69CF1AB2-1976-4502-BF36-3FF5EA218861}</a:tableStyleId>
              </a:tblPr>
              <a:tblGrid>
                <a:gridCol w="2671255">
                  <a:extLst>
                    <a:ext uri="{9D8B030D-6E8A-4147-A177-3AD203B41FA5}">
                      <a16:colId xmlns:a16="http://schemas.microsoft.com/office/drawing/2014/main" val="2245665002"/>
                    </a:ext>
                  </a:extLst>
                </a:gridCol>
                <a:gridCol w="1949875">
                  <a:extLst>
                    <a:ext uri="{9D8B030D-6E8A-4147-A177-3AD203B41FA5}">
                      <a16:colId xmlns:a16="http://schemas.microsoft.com/office/drawing/2014/main" val="517245593"/>
                    </a:ext>
                  </a:extLst>
                </a:gridCol>
                <a:gridCol w="1794765">
                  <a:extLst>
                    <a:ext uri="{9D8B030D-6E8A-4147-A177-3AD203B41FA5}">
                      <a16:colId xmlns:a16="http://schemas.microsoft.com/office/drawing/2014/main" val="3862035503"/>
                    </a:ext>
                  </a:extLst>
                </a:gridCol>
                <a:gridCol w="1845946">
                  <a:extLst>
                    <a:ext uri="{9D8B030D-6E8A-4147-A177-3AD203B41FA5}">
                      <a16:colId xmlns:a16="http://schemas.microsoft.com/office/drawing/2014/main" val="2623631361"/>
                    </a:ext>
                  </a:extLst>
                </a:gridCol>
                <a:gridCol w="1460182">
                  <a:extLst>
                    <a:ext uri="{9D8B030D-6E8A-4147-A177-3AD203B41FA5}">
                      <a16:colId xmlns:a16="http://schemas.microsoft.com/office/drawing/2014/main" val="976624491"/>
                    </a:ext>
                  </a:extLst>
                </a:gridCol>
                <a:gridCol w="1439799">
                  <a:extLst>
                    <a:ext uri="{9D8B030D-6E8A-4147-A177-3AD203B41FA5}">
                      <a16:colId xmlns:a16="http://schemas.microsoft.com/office/drawing/2014/main" val="1135837069"/>
                    </a:ext>
                  </a:extLst>
                </a:gridCol>
                <a:gridCol w="1863789">
                  <a:extLst>
                    <a:ext uri="{9D8B030D-6E8A-4147-A177-3AD203B41FA5}">
                      <a16:colId xmlns:a16="http://schemas.microsoft.com/office/drawing/2014/main" val="2082794243"/>
                    </a:ext>
                  </a:extLst>
                </a:gridCol>
                <a:gridCol w="1386974">
                  <a:extLst>
                    <a:ext uri="{9D8B030D-6E8A-4147-A177-3AD203B41FA5}">
                      <a16:colId xmlns:a16="http://schemas.microsoft.com/office/drawing/2014/main" val="1642046523"/>
                    </a:ext>
                  </a:extLst>
                </a:gridCol>
              </a:tblGrid>
              <a:tr h="714035">
                <a:tc>
                  <a:txBody>
                    <a:bodyPr/>
                    <a:lstStyle/>
                    <a:p>
                      <a:pPr algn="l" fontAlgn="b"/>
                      <a:r>
                        <a:rPr lang="en-US" sz="2400" b="1" u="none" strike="noStrike" dirty="0">
                          <a:effectLst/>
                          <a:latin typeface="+mn-lt"/>
                          <a:cs typeface="Arial" panose="020B0604020202020204" pitchFamily="34" charset="0"/>
                        </a:rPr>
                        <a:t>Dataset</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Rows</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Org Column #</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Columns Used</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 Patient</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 Concepts</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 Represented</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b="1" u="none" strike="noStrike" dirty="0">
                          <a:effectLst/>
                          <a:latin typeface="+mn-lt"/>
                          <a:cs typeface="Arial" panose="020B0604020202020204" pitchFamily="34" charset="0"/>
                        </a:rPr>
                        <a:t>Deceased</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3687351983"/>
                  </a:ext>
                </a:extLst>
              </a:tr>
              <a:tr h="714035">
                <a:tc>
                  <a:txBody>
                    <a:bodyPr/>
                    <a:lstStyle/>
                    <a:p>
                      <a:pPr algn="l" fontAlgn="b"/>
                      <a:r>
                        <a:rPr lang="en-US" sz="2400" b="1" u="none" strike="noStrike">
                          <a:effectLst/>
                          <a:latin typeface="+mn-lt"/>
                          <a:cs typeface="Arial" panose="020B0604020202020204" pitchFamily="34" charset="0"/>
                        </a:rPr>
                        <a:t>person</a:t>
                      </a:r>
                      <a:endParaRPr lang="en-US" sz="2400" b="1"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18,844,666</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27</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7</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18,844,666</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3</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20</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539,898</a:t>
                      </a:r>
                      <a:endParaRPr lang="en-US" sz="2400" b="0" i="0" u="none" strike="noStrike">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4072926449"/>
                  </a:ext>
                </a:extLst>
              </a:tr>
              <a:tr h="714035">
                <a:tc>
                  <a:txBody>
                    <a:bodyPr/>
                    <a:lstStyle/>
                    <a:p>
                      <a:pPr algn="l" fontAlgn="b"/>
                      <a:r>
                        <a:rPr lang="en-US" sz="2400" b="1" u="none" strike="noStrike" dirty="0">
                          <a:effectLst/>
                          <a:latin typeface="+mn-lt"/>
                          <a:cs typeface="Arial" panose="020B0604020202020204" pitchFamily="34" charset="0"/>
                        </a:rPr>
                        <a:t>death</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539,898</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11</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539,898</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label</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539,898</a:t>
                      </a:r>
                      <a:endParaRPr lang="en-US" sz="2400" b="0" i="0" u="none" strike="noStrike">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4013579853"/>
                  </a:ext>
                </a:extLst>
              </a:tr>
              <a:tr h="714035">
                <a:tc>
                  <a:txBody>
                    <a:bodyPr/>
                    <a:lstStyle/>
                    <a:p>
                      <a:pPr algn="l" fontAlgn="b"/>
                      <a:r>
                        <a:rPr lang="en-US" sz="2400" b="1" u="none" strike="noStrike" dirty="0" err="1">
                          <a:effectLst/>
                          <a:latin typeface="+mn-lt"/>
                          <a:cs typeface="Arial" panose="020B0604020202020204" pitchFamily="34" charset="0"/>
                        </a:rPr>
                        <a:t>condition_era</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369,865,270</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8</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4</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16,018,541</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172</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172</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475,033</a:t>
                      </a:r>
                      <a:endParaRPr lang="en-US" sz="2400" b="0" i="0" u="none" strike="noStrike">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2247414962"/>
                  </a:ext>
                </a:extLst>
              </a:tr>
              <a:tr h="714035">
                <a:tc>
                  <a:txBody>
                    <a:bodyPr/>
                    <a:lstStyle/>
                    <a:p>
                      <a:pPr algn="l" fontAlgn="b"/>
                      <a:r>
                        <a:rPr lang="en-US" sz="2400" b="1" u="none" strike="noStrike" dirty="0" err="1">
                          <a:effectLst/>
                          <a:latin typeface="+mn-lt"/>
                          <a:cs typeface="Arial" panose="020B0604020202020204" pitchFamily="34" charset="0"/>
                        </a:rPr>
                        <a:t>condition_occurence</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1,501,045,034</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21</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3</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16,718,137</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524</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524</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488,133</a:t>
                      </a:r>
                      <a:endParaRPr lang="en-US" sz="2400" b="0" i="0" u="none" strike="noStrike">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2174442310"/>
                  </a:ext>
                </a:extLst>
              </a:tr>
              <a:tr h="714035">
                <a:tc>
                  <a:txBody>
                    <a:bodyPr/>
                    <a:lstStyle/>
                    <a:p>
                      <a:pPr algn="l" fontAlgn="b"/>
                      <a:r>
                        <a:rPr lang="en-US" sz="2400" b="1" u="none" strike="noStrike" dirty="0">
                          <a:effectLst/>
                          <a:latin typeface="+mn-lt"/>
                          <a:cs typeface="Arial" panose="020B0604020202020204" pitchFamily="34" charset="0"/>
                        </a:rPr>
                        <a:t>observations</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1,135,698,679</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25</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5</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17,588,418</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155</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155</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484,253</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2620790264"/>
                  </a:ext>
                </a:extLst>
              </a:tr>
              <a:tr h="714035">
                <a:tc>
                  <a:txBody>
                    <a:bodyPr/>
                    <a:lstStyle/>
                    <a:p>
                      <a:pPr algn="l" fontAlgn="b"/>
                      <a:r>
                        <a:rPr lang="en-US" sz="2400" b="1" u="none" strike="noStrike" dirty="0" err="1">
                          <a:effectLst/>
                          <a:latin typeface="+mn-lt"/>
                          <a:cs typeface="Arial" panose="020B0604020202020204" pitchFamily="34" charset="0"/>
                        </a:rPr>
                        <a:t>drug_exposure</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2,546,430,059</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28</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28</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15,520,199</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732</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732</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96,379</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3800623801"/>
                  </a:ext>
                </a:extLst>
              </a:tr>
              <a:tr h="714035">
                <a:tc>
                  <a:txBody>
                    <a:bodyPr/>
                    <a:lstStyle/>
                    <a:p>
                      <a:pPr algn="l" fontAlgn="b"/>
                      <a:r>
                        <a:rPr lang="en-US" sz="2400" b="1" u="none" strike="noStrike" dirty="0" err="1">
                          <a:effectLst/>
                          <a:latin typeface="+mn-lt"/>
                          <a:cs typeface="Arial" panose="020B0604020202020204" pitchFamily="34" charset="0"/>
                        </a:rPr>
                        <a:t>drug_era</a:t>
                      </a:r>
                      <a:endParaRPr lang="en-US" sz="2400" b="1" i="0" u="none" strike="noStrike" dirty="0">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672,699,925</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9</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9</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14,316,720</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226</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a:effectLst/>
                          <a:latin typeface="+mn-lt"/>
                          <a:cs typeface="Arial" panose="020B0604020202020204" pitchFamily="34" charset="0"/>
                        </a:rPr>
                        <a:t>226</a:t>
                      </a:r>
                      <a:endParaRPr lang="en-US" sz="2400" b="0" i="0" u="none" strike="noStrike">
                        <a:solidFill>
                          <a:srgbClr val="000000"/>
                        </a:solidFill>
                        <a:effectLst/>
                        <a:latin typeface="+mn-lt"/>
                        <a:cs typeface="Arial" panose="020B0604020202020204" pitchFamily="34" charset="0"/>
                      </a:endParaRPr>
                    </a:p>
                  </a:txBody>
                  <a:tcPr marL="3810" marR="3810" marT="3810" marB="0" anchor="b"/>
                </a:tc>
                <a:tc>
                  <a:txBody>
                    <a:bodyPr/>
                    <a:lstStyle/>
                    <a:p>
                      <a:pPr algn="ctr" fontAlgn="b"/>
                      <a:r>
                        <a:rPr lang="en-US" sz="2400" u="none" strike="noStrike" dirty="0">
                          <a:effectLst/>
                          <a:latin typeface="+mn-lt"/>
                          <a:cs typeface="Arial" panose="020B0604020202020204" pitchFamily="34" charset="0"/>
                        </a:rPr>
                        <a:t>94,880</a:t>
                      </a:r>
                      <a:endParaRPr lang="en-US" sz="2400" b="0" i="0" u="none" strike="noStrike" dirty="0">
                        <a:solidFill>
                          <a:srgbClr val="000000"/>
                        </a:solidFill>
                        <a:effectLst/>
                        <a:latin typeface="+mn-lt"/>
                        <a:cs typeface="Arial" panose="020B0604020202020204" pitchFamily="34" charset="0"/>
                      </a:endParaRPr>
                    </a:p>
                  </a:txBody>
                  <a:tcPr marL="3810" marR="3810" marT="3810" marB="0" anchor="b"/>
                </a:tc>
                <a:extLst>
                  <a:ext uri="{0D108BD9-81ED-4DB2-BD59-A6C34878D82A}">
                    <a16:rowId xmlns:a16="http://schemas.microsoft.com/office/drawing/2014/main" val="126367453"/>
                  </a:ext>
                </a:extLst>
              </a:tr>
            </a:tbl>
          </a:graphicData>
        </a:graphic>
      </p:graphicFrame>
    </p:spTree>
    <p:extLst>
      <p:ext uri="{BB962C8B-B14F-4D97-AF65-F5344CB8AC3E}">
        <p14:creationId xmlns:p14="http://schemas.microsoft.com/office/powerpoint/2010/main" val="894795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F5E104-C8F8-BC7F-33E7-16C6F0760D4C}"/>
              </a:ext>
            </a:extLst>
          </p:cNvPr>
          <p:cNvSpPr>
            <a:spLocks noGrp="1"/>
          </p:cNvSpPr>
          <p:nvPr>
            <p:ph type="title"/>
          </p:nvPr>
        </p:nvSpPr>
        <p:spPr>
          <a:xfrm>
            <a:off x="955390" y="9552454"/>
            <a:ext cx="7591451" cy="991138"/>
          </a:xfrm>
        </p:spPr>
        <p:txBody>
          <a:bodyPr>
            <a:noAutofit/>
          </a:bodyPr>
          <a:lstStyle/>
          <a:p>
            <a:r>
              <a:rPr lang="en-US" sz="6000" b="0" spc="1200" dirty="0">
                <a:latin typeface="Nunito Sans" pitchFamily="2" charset="77"/>
              </a:rPr>
              <a:t>Patient Counts Over All Concept Id’s</a:t>
            </a:r>
          </a:p>
        </p:txBody>
      </p:sp>
      <p:graphicFrame>
        <p:nvGraphicFramePr>
          <p:cNvPr id="8" name="Chart 7">
            <a:extLst>
              <a:ext uri="{FF2B5EF4-FFF2-40B4-BE49-F238E27FC236}">
                <a16:creationId xmlns:a16="http://schemas.microsoft.com/office/drawing/2014/main" id="{8A19F759-2210-EE8B-5A57-30B4FEC9F181}"/>
              </a:ext>
            </a:extLst>
          </p:cNvPr>
          <p:cNvGraphicFramePr>
            <a:graphicFrameLocks/>
          </p:cNvGraphicFramePr>
          <p:nvPr>
            <p:extLst>
              <p:ext uri="{D42A27DB-BD31-4B8C-83A1-F6EECF244321}">
                <p14:modId xmlns:p14="http://schemas.microsoft.com/office/powerpoint/2010/main" val="1509763004"/>
              </p:ext>
            </p:extLst>
          </p:nvPr>
        </p:nvGraphicFramePr>
        <p:xfrm>
          <a:off x="10286677" y="457200"/>
          <a:ext cx="12989533" cy="100096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447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77A3-E318-EFA8-DA8B-C7D4504BB55D}"/>
              </a:ext>
            </a:extLst>
          </p:cNvPr>
          <p:cNvSpPr>
            <a:spLocks noGrp="1"/>
          </p:cNvSpPr>
          <p:nvPr>
            <p:ph type="title"/>
          </p:nvPr>
        </p:nvSpPr>
        <p:spPr>
          <a:xfrm>
            <a:off x="1152681" y="969987"/>
            <a:ext cx="18288000" cy="1143562"/>
          </a:xfrm>
        </p:spPr>
        <p:txBody>
          <a:bodyPr>
            <a:normAutofit fontScale="90000"/>
          </a:bodyPr>
          <a:lstStyle/>
          <a:p>
            <a:r>
              <a:rPr lang="en-US" dirty="0"/>
              <a:t>Demographics</a:t>
            </a:r>
            <a:br>
              <a:rPr lang="en-US" dirty="0"/>
            </a:br>
            <a:endParaRPr lang="en-US" dirty="0"/>
          </a:p>
        </p:txBody>
      </p:sp>
      <p:pic>
        <p:nvPicPr>
          <p:cNvPr id="3" name="Picture 2" descr="Chart, pie chart&#10;&#10;Description automatically generated">
            <a:extLst>
              <a:ext uri="{FF2B5EF4-FFF2-40B4-BE49-F238E27FC236}">
                <a16:creationId xmlns:a16="http://schemas.microsoft.com/office/drawing/2014/main" id="{3D03A364-8BB1-8DD8-5F65-D8866E514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681" y="3847904"/>
            <a:ext cx="6542359" cy="4572000"/>
          </a:xfrm>
          <a:prstGeom prst="rect">
            <a:avLst/>
          </a:prstGeom>
        </p:spPr>
      </p:pic>
      <p:pic>
        <p:nvPicPr>
          <p:cNvPr id="4" name="Picture 3" descr="Chart, pie chart&#10;&#10;Description automatically generated">
            <a:extLst>
              <a:ext uri="{FF2B5EF4-FFF2-40B4-BE49-F238E27FC236}">
                <a16:creationId xmlns:a16="http://schemas.microsoft.com/office/drawing/2014/main" id="{883A410A-C472-6D47-3AC9-B08E06648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5493" y="3831279"/>
            <a:ext cx="7655334" cy="4572000"/>
          </a:xfrm>
          <a:prstGeom prst="rect">
            <a:avLst/>
          </a:prstGeom>
        </p:spPr>
      </p:pic>
      <p:pic>
        <p:nvPicPr>
          <p:cNvPr id="5" name="Picture 4" descr="Chart, pie chart&#10;&#10;Description automatically generated">
            <a:extLst>
              <a:ext uri="{FF2B5EF4-FFF2-40B4-BE49-F238E27FC236}">
                <a16:creationId xmlns:a16="http://schemas.microsoft.com/office/drawing/2014/main" id="{4B4CB0A4-D69C-B549-7B41-BCFFB8685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424" y="3831279"/>
            <a:ext cx="7733685" cy="4572000"/>
          </a:xfrm>
          <a:prstGeom prst="rect">
            <a:avLst/>
          </a:prstGeom>
        </p:spPr>
      </p:pic>
    </p:spTree>
    <p:extLst>
      <p:ext uri="{BB962C8B-B14F-4D97-AF65-F5344CB8AC3E}">
        <p14:creationId xmlns:p14="http://schemas.microsoft.com/office/powerpoint/2010/main" val="345957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74CD1D-ACDF-8145-B0B9-307B822DBC07}"/>
              </a:ext>
            </a:extLst>
          </p:cNvPr>
          <p:cNvSpPr>
            <a:spLocks noGrp="1"/>
          </p:cNvSpPr>
          <p:nvPr>
            <p:ph type="title"/>
          </p:nvPr>
        </p:nvSpPr>
        <p:spPr/>
        <p:txBody>
          <a:bodyPr/>
          <a:lstStyle/>
          <a:p>
            <a:r>
              <a:rPr lang="en-US" dirty="0" err="1"/>
              <a:t>PySpark</a:t>
            </a:r>
            <a:r>
              <a:rPr lang="en-US" dirty="0"/>
              <a:t> Feature Selectors	</a:t>
            </a:r>
          </a:p>
        </p:txBody>
      </p:sp>
      <p:graphicFrame>
        <p:nvGraphicFramePr>
          <p:cNvPr id="2" name="Diagram 1">
            <a:extLst>
              <a:ext uri="{FF2B5EF4-FFF2-40B4-BE49-F238E27FC236}">
                <a16:creationId xmlns:a16="http://schemas.microsoft.com/office/drawing/2014/main" id="{33ACAA39-2D85-6DCA-D3D3-C09819B17006}"/>
              </a:ext>
            </a:extLst>
          </p:cNvPr>
          <p:cNvGraphicFramePr/>
          <p:nvPr>
            <p:extLst>
              <p:ext uri="{D42A27DB-BD31-4B8C-83A1-F6EECF244321}">
                <p14:modId xmlns:p14="http://schemas.microsoft.com/office/powerpoint/2010/main" val="2897660252"/>
              </p:ext>
            </p:extLst>
          </p:nvPr>
        </p:nvGraphicFramePr>
        <p:xfrm>
          <a:off x="1928554" y="482138"/>
          <a:ext cx="16050952" cy="1159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4">
            <a:extLst>
              <a:ext uri="{FF2B5EF4-FFF2-40B4-BE49-F238E27FC236}">
                <a16:creationId xmlns:a16="http://schemas.microsoft.com/office/drawing/2014/main" id="{EDA74AE2-89C3-5174-5A37-DE7E33B89CA0}"/>
              </a:ext>
            </a:extLst>
          </p:cNvPr>
          <p:cNvGraphicFramePr>
            <a:graphicFrameLocks noGrp="1"/>
          </p:cNvGraphicFramePr>
          <p:nvPr>
            <p:extLst>
              <p:ext uri="{D42A27DB-BD31-4B8C-83A1-F6EECF244321}">
                <p14:modId xmlns:p14="http://schemas.microsoft.com/office/powerpoint/2010/main" val="4173718006"/>
              </p:ext>
            </p:extLst>
          </p:nvPr>
        </p:nvGraphicFramePr>
        <p:xfrm>
          <a:off x="18615201" y="3810729"/>
          <a:ext cx="5441598" cy="4939634"/>
        </p:xfrm>
        <a:graphic>
          <a:graphicData uri="http://schemas.openxmlformats.org/drawingml/2006/table">
            <a:tbl>
              <a:tblPr>
                <a:tableStyleId>{5C22544A-7EE6-4342-B048-85BDC9FD1C3A}</a:tableStyleId>
              </a:tblPr>
              <a:tblGrid>
                <a:gridCol w="1673398">
                  <a:extLst>
                    <a:ext uri="{9D8B030D-6E8A-4147-A177-3AD203B41FA5}">
                      <a16:colId xmlns:a16="http://schemas.microsoft.com/office/drawing/2014/main" val="4222607584"/>
                    </a:ext>
                  </a:extLst>
                </a:gridCol>
                <a:gridCol w="2094802">
                  <a:extLst>
                    <a:ext uri="{9D8B030D-6E8A-4147-A177-3AD203B41FA5}">
                      <a16:colId xmlns:a16="http://schemas.microsoft.com/office/drawing/2014/main" val="3219576386"/>
                    </a:ext>
                  </a:extLst>
                </a:gridCol>
                <a:gridCol w="1673398">
                  <a:extLst>
                    <a:ext uri="{9D8B030D-6E8A-4147-A177-3AD203B41FA5}">
                      <a16:colId xmlns:a16="http://schemas.microsoft.com/office/drawing/2014/main" val="791309886"/>
                    </a:ext>
                  </a:extLst>
                </a:gridCol>
              </a:tblGrid>
              <a:tr h="957794">
                <a:tc>
                  <a:txBody>
                    <a:bodyPr/>
                    <a:lstStyle/>
                    <a:p>
                      <a:pPr algn="ctr" fontAlgn="ctr"/>
                      <a:r>
                        <a:rPr lang="en-US" sz="2400" b="1" i="0" u="none" strike="noStrike" kern="1200" dirty="0">
                          <a:solidFill>
                            <a:srgbClr val="000000"/>
                          </a:solidFill>
                          <a:effectLst/>
                          <a:latin typeface="Calibri" panose="020F0502020204030204" pitchFamily="34" charset="0"/>
                          <a:ea typeface="+mn-ea"/>
                          <a:cs typeface="+mn-cs"/>
                        </a:rPr>
                        <a:t>Model</a:t>
                      </a:r>
                    </a:p>
                  </a:txBody>
                  <a:tcPr marL="3810" marR="3810" marT="3810" marB="0" anchor="ctr"/>
                </a:tc>
                <a:tc>
                  <a:txBody>
                    <a:bodyPr/>
                    <a:lstStyle/>
                    <a:p>
                      <a:pPr algn="ctr" fontAlgn="b"/>
                      <a:r>
                        <a:rPr lang="en-US" sz="2400" b="1" i="0" u="none" strike="noStrike" dirty="0">
                          <a:solidFill>
                            <a:srgbClr val="000000"/>
                          </a:solidFill>
                          <a:effectLst/>
                          <a:latin typeface="Calibri" panose="020F0502020204030204" pitchFamily="34" charset="0"/>
                        </a:rPr>
                        <a:t>Parameter</a:t>
                      </a:r>
                    </a:p>
                  </a:txBody>
                  <a:tcPr marL="3810" marR="3810" marT="3810" marB="0" anchor="b"/>
                </a:tc>
                <a:tc>
                  <a:txBody>
                    <a:bodyPr/>
                    <a:lstStyle/>
                    <a:p>
                      <a:pPr algn="ctr" fontAlgn="b"/>
                      <a:r>
                        <a:rPr lang="en-US" sz="2400" b="1" u="none" strike="noStrike" dirty="0">
                          <a:effectLst/>
                        </a:rPr>
                        <a:t>Value</a:t>
                      </a:r>
                      <a:endParaRPr lang="en-US" sz="24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80540288"/>
                  </a:ext>
                </a:extLst>
              </a:tr>
              <a:tr h="957794">
                <a:tc rowSpan="2">
                  <a:txBody>
                    <a:bodyPr/>
                    <a:lstStyle/>
                    <a:p>
                      <a:pPr algn="ctr" fontAlgn="ctr"/>
                      <a:r>
                        <a:rPr lang="en-US" sz="2400" b="1" u="none" strike="noStrike" dirty="0">
                          <a:effectLst/>
                        </a:rPr>
                        <a:t>Random Forest</a:t>
                      </a:r>
                      <a:endParaRPr lang="en-US" sz="24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2400" u="sng" strike="noStrike">
                          <a:effectLst/>
                        </a:rPr>
                        <a:t>maxCategories</a:t>
                      </a:r>
                      <a:endParaRPr lang="en-US" sz="2400" b="0" i="0" u="sng"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5862602"/>
                  </a:ext>
                </a:extLst>
              </a:tr>
              <a:tr h="516563">
                <a:tc vMerge="1">
                  <a:txBody>
                    <a:bodyPr/>
                    <a:lstStyle/>
                    <a:p>
                      <a:endParaRPr lang="en-US"/>
                    </a:p>
                  </a:txBody>
                  <a:tcPr/>
                </a:tc>
                <a:tc>
                  <a:txBody>
                    <a:bodyPr/>
                    <a:lstStyle/>
                    <a:p>
                      <a:pPr algn="ctr" fontAlgn="b"/>
                      <a:r>
                        <a:rPr lang="en-US" sz="2400" u="sng" strike="noStrike" dirty="0" err="1">
                          <a:effectLst/>
                        </a:rPr>
                        <a:t>numTree</a:t>
                      </a:r>
                      <a:endParaRPr lang="en-US" sz="2400" b="0" i="0" u="sng"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976152433"/>
                  </a:ext>
                </a:extLst>
              </a:tr>
              <a:tr h="516563">
                <a:tc rowSpan="3">
                  <a:txBody>
                    <a:bodyPr/>
                    <a:lstStyle/>
                    <a:p>
                      <a:pPr algn="ctr" fontAlgn="ctr"/>
                      <a:r>
                        <a:rPr lang="en-US" sz="2400" b="1" u="none" strike="noStrike" dirty="0">
                          <a:effectLst/>
                        </a:rPr>
                        <a:t>Logistic Regression</a:t>
                      </a:r>
                      <a:endParaRPr lang="en-US" sz="24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b"/>
                      <a:r>
                        <a:rPr lang="en-US" sz="2400" u="sng" strike="noStrike">
                          <a:effectLst/>
                        </a:rPr>
                        <a:t>maxIter</a:t>
                      </a:r>
                      <a:endParaRPr lang="en-US" sz="2400" b="0" i="0" u="sng"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a:effectLst/>
                        </a:rPr>
                        <a:t>10</a:t>
                      </a:r>
                      <a:endParaRPr lang="en-US" sz="24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087152378"/>
                  </a:ext>
                </a:extLst>
              </a:tr>
              <a:tr h="516563">
                <a:tc vMerge="1">
                  <a:txBody>
                    <a:bodyPr/>
                    <a:lstStyle/>
                    <a:p>
                      <a:endParaRPr lang="en-US"/>
                    </a:p>
                  </a:txBody>
                  <a:tcPr/>
                </a:tc>
                <a:tc>
                  <a:txBody>
                    <a:bodyPr/>
                    <a:lstStyle/>
                    <a:p>
                      <a:pPr algn="ctr" fontAlgn="b"/>
                      <a:r>
                        <a:rPr lang="en-US" sz="2400" u="sng" strike="noStrike">
                          <a:effectLst/>
                        </a:rPr>
                        <a:t>regParam</a:t>
                      </a:r>
                      <a:endParaRPr lang="en-US" sz="2400" b="0" i="0" u="sng"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a:effectLst/>
                        </a:rPr>
                        <a:t>0.3</a:t>
                      </a:r>
                      <a:endParaRPr lang="en-US" sz="24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72623076"/>
                  </a:ext>
                </a:extLst>
              </a:tr>
              <a:tr h="957794">
                <a:tc vMerge="1">
                  <a:txBody>
                    <a:bodyPr/>
                    <a:lstStyle/>
                    <a:p>
                      <a:endParaRPr lang="en-US"/>
                    </a:p>
                  </a:txBody>
                  <a:tcPr/>
                </a:tc>
                <a:tc>
                  <a:txBody>
                    <a:bodyPr/>
                    <a:lstStyle/>
                    <a:p>
                      <a:pPr algn="ctr" fontAlgn="b"/>
                      <a:r>
                        <a:rPr lang="en-US" sz="2400" u="sng" strike="noStrike">
                          <a:effectLst/>
                        </a:rPr>
                        <a:t>elasticNetParam</a:t>
                      </a:r>
                      <a:endParaRPr lang="en-US" sz="2400" b="0" i="0" u="sng"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dirty="0">
                          <a:effectLst/>
                        </a:rPr>
                        <a:t>0.1</a:t>
                      </a:r>
                      <a:endParaRPr lang="en-US" sz="2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01851477"/>
                  </a:ext>
                </a:extLst>
              </a:tr>
              <a:tr h="516563">
                <a:tc>
                  <a:txBody>
                    <a:bodyPr/>
                    <a:lstStyle/>
                    <a:p>
                      <a:pPr algn="ctr" fontAlgn="b"/>
                      <a:r>
                        <a:rPr lang="en-US" sz="2400" b="1" u="none" strike="noStrike" dirty="0">
                          <a:effectLst/>
                        </a:rPr>
                        <a:t>Both</a:t>
                      </a:r>
                      <a:endParaRPr lang="en-US" sz="2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sng" strike="noStrike">
                          <a:effectLst/>
                        </a:rPr>
                        <a:t>seed</a:t>
                      </a:r>
                      <a:endParaRPr lang="en-US" sz="2400" b="0" i="0" u="sng" strike="noStrike">
                        <a:solidFill>
                          <a:srgbClr val="000000"/>
                        </a:solidFill>
                        <a:effectLst/>
                        <a:latin typeface="Calibri" panose="020F0502020204030204" pitchFamily="34" charset="0"/>
                      </a:endParaRPr>
                    </a:p>
                  </a:txBody>
                  <a:tcPr marL="3810" marR="3810" marT="3810" marB="0" anchor="b"/>
                </a:tc>
                <a:tc>
                  <a:txBody>
                    <a:bodyPr/>
                    <a:lstStyle/>
                    <a:p>
                      <a:pPr algn="ctr" fontAlgn="b"/>
                      <a:r>
                        <a:rPr lang="en-US" sz="2400" u="none" strike="noStrike" dirty="0">
                          <a:effectLst/>
                        </a:rPr>
                        <a:t>42</a:t>
                      </a:r>
                      <a:endParaRPr lang="en-US" sz="2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471216337"/>
                  </a:ext>
                </a:extLst>
              </a:tr>
            </a:tbl>
          </a:graphicData>
        </a:graphic>
      </p:graphicFrame>
    </p:spTree>
    <p:extLst>
      <p:ext uri="{BB962C8B-B14F-4D97-AF65-F5344CB8AC3E}">
        <p14:creationId xmlns:p14="http://schemas.microsoft.com/office/powerpoint/2010/main" val="8275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7821-D280-3D42-854F-E74E04A46C26}"/>
              </a:ext>
            </a:extLst>
          </p:cNvPr>
          <p:cNvSpPr>
            <a:spLocks noGrp="1"/>
          </p:cNvSpPr>
          <p:nvPr>
            <p:ph type="title"/>
          </p:nvPr>
        </p:nvSpPr>
        <p:spPr>
          <a:xfrm>
            <a:off x="581890" y="541902"/>
            <a:ext cx="16126691" cy="1190442"/>
          </a:xfrm>
        </p:spPr>
        <p:txBody>
          <a:bodyPr>
            <a:normAutofit/>
          </a:bodyPr>
          <a:lstStyle/>
          <a:p>
            <a:r>
              <a:rPr lang="en-US" dirty="0"/>
              <a:t>Top 25 concept-id’s selected:</a:t>
            </a:r>
          </a:p>
        </p:txBody>
      </p:sp>
      <p:graphicFrame>
        <p:nvGraphicFramePr>
          <p:cNvPr id="4" name="Table 3">
            <a:extLst>
              <a:ext uri="{FF2B5EF4-FFF2-40B4-BE49-F238E27FC236}">
                <a16:creationId xmlns:a16="http://schemas.microsoft.com/office/drawing/2014/main" id="{7702E6D2-DF30-AF5D-D283-ED8E04820DC9}"/>
              </a:ext>
            </a:extLst>
          </p:cNvPr>
          <p:cNvGraphicFramePr>
            <a:graphicFrameLocks noGrp="1"/>
          </p:cNvGraphicFramePr>
          <p:nvPr>
            <p:extLst>
              <p:ext uri="{D42A27DB-BD31-4B8C-83A1-F6EECF244321}">
                <p14:modId xmlns:p14="http://schemas.microsoft.com/office/powerpoint/2010/main" val="4079484405"/>
              </p:ext>
            </p:extLst>
          </p:nvPr>
        </p:nvGraphicFramePr>
        <p:xfrm>
          <a:off x="13309957" y="1732344"/>
          <a:ext cx="9963150" cy="9608820"/>
        </p:xfrm>
        <a:graphic>
          <a:graphicData uri="http://schemas.openxmlformats.org/drawingml/2006/table">
            <a:tbl>
              <a:tblPr>
                <a:tableStyleId>{69CF1AB2-1976-4502-BF36-3FF5EA218861}</a:tableStyleId>
              </a:tblPr>
              <a:tblGrid>
                <a:gridCol w="1889563">
                  <a:extLst>
                    <a:ext uri="{9D8B030D-6E8A-4147-A177-3AD203B41FA5}">
                      <a16:colId xmlns:a16="http://schemas.microsoft.com/office/drawing/2014/main" val="1359688406"/>
                    </a:ext>
                  </a:extLst>
                </a:gridCol>
                <a:gridCol w="2834344">
                  <a:extLst>
                    <a:ext uri="{9D8B030D-6E8A-4147-A177-3AD203B41FA5}">
                      <a16:colId xmlns:a16="http://schemas.microsoft.com/office/drawing/2014/main" val="3239446160"/>
                    </a:ext>
                  </a:extLst>
                </a:gridCol>
                <a:gridCol w="1775044">
                  <a:extLst>
                    <a:ext uri="{9D8B030D-6E8A-4147-A177-3AD203B41FA5}">
                      <a16:colId xmlns:a16="http://schemas.microsoft.com/office/drawing/2014/main" val="2967677421"/>
                    </a:ext>
                  </a:extLst>
                </a:gridCol>
                <a:gridCol w="2032712">
                  <a:extLst>
                    <a:ext uri="{9D8B030D-6E8A-4147-A177-3AD203B41FA5}">
                      <a16:colId xmlns:a16="http://schemas.microsoft.com/office/drawing/2014/main" val="2719490128"/>
                    </a:ext>
                  </a:extLst>
                </a:gridCol>
                <a:gridCol w="1431487">
                  <a:extLst>
                    <a:ext uri="{9D8B030D-6E8A-4147-A177-3AD203B41FA5}">
                      <a16:colId xmlns:a16="http://schemas.microsoft.com/office/drawing/2014/main" val="2873173769"/>
                    </a:ext>
                  </a:extLst>
                </a:gridCol>
              </a:tblGrid>
              <a:tr h="303327">
                <a:tc>
                  <a:txBody>
                    <a:bodyPr/>
                    <a:lstStyle/>
                    <a:p>
                      <a:pPr marL="0" algn="ctr" defTabSz="1828800" rtl="0" eaLnBrk="1" fontAlgn="b" latinLnBrk="0" hangingPunct="1"/>
                      <a:r>
                        <a:rPr lang="en-US" sz="2400" b="1" u="none" strike="noStrike" kern="1200" dirty="0" err="1">
                          <a:solidFill>
                            <a:schemeClr val="dk1"/>
                          </a:solidFill>
                          <a:effectLst/>
                        </a:rPr>
                        <a:t>condition_era</a:t>
                      </a:r>
                      <a:endParaRPr lang="en-US" sz="2400" b="1"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1" u="none" strike="noStrike" kern="1200" dirty="0" err="1">
                          <a:solidFill>
                            <a:schemeClr val="dk1"/>
                          </a:solidFill>
                          <a:effectLst/>
                        </a:rPr>
                        <a:t>condition_occurence</a:t>
                      </a:r>
                      <a:endParaRPr lang="en-US" sz="2400" b="1"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1" u="none" strike="noStrike" kern="1200" dirty="0">
                          <a:solidFill>
                            <a:schemeClr val="dk1"/>
                          </a:solidFill>
                          <a:effectLst/>
                        </a:rPr>
                        <a:t>observations</a:t>
                      </a:r>
                      <a:endParaRPr lang="en-US" sz="2400" b="1"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1" u="none" strike="noStrike" kern="1200" dirty="0" err="1">
                          <a:solidFill>
                            <a:schemeClr val="dk1"/>
                          </a:solidFill>
                          <a:effectLst/>
                        </a:rPr>
                        <a:t>drug_exposure</a:t>
                      </a:r>
                      <a:endParaRPr lang="en-US" sz="2400" b="1"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1" u="none" strike="noStrike" kern="1200" dirty="0" err="1">
                          <a:solidFill>
                            <a:schemeClr val="dk1"/>
                          </a:solidFill>
                          <a:effectLst/>
                        </a:rPr>
                        <a:t>drug_era</a:t>
                      </a:r>
                      <a:endParaRPr lang="en-US" sz="2400" b="1"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396795283"/>
                  </a:ext>
                </a:extLst>
              </a:tr>
              <a:tr h="328686">
                <a:tc>
                  <a:txBody>
                    <a:bodyPr/>
                    <a:lstStyle/>
                    <a:p>
                      <a:pPr marL="0" algn="ctr" defTabSz="1828800" rtl="0" eaLnBrk="1" fontAlgn="b" latinLnBrk="0" hangingPunct="1"/>
                      <a:r>
                        <a:rPr lang="en-US" sz="2400" b="0" u="none" strike="noStrike" kern="1200" dirty="0">
                          <a:solidFill>
                            <a:schemeClr val="dk1"/>
                          </a:solidFill>
                          <a:effectLst/>
                        </a:rPr>
                        <a:t>440704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4149353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4353940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9202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1759206</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472670308"/>
                  </a:ext>
                </a:extLst>
              </a:tr>
              <a:tr h="328686">
                <a:tc>
                  <a:txBody>
                    <a:bodyPr/>
                    <a:lstStyle/>
                    <a:p>
                      <a:pPr marL="0" algn="ctr" defTabSz="1828800" rtl="0" eaLnBrk="1" fontAlgn="b" latinLnBrk="0" hangingPunct="1"/>
                      <a:r>
                        <a:rPr lang="en-US" sz="2400" b="0" u="none" strike="noStrike" kern="1200" dirty="0">
                          <a:solidFill>
                            <a:schemeClr val="dk1"/>
                          </a:solidFill>
                          <a:effectLst/>
                        </a:rPr>
                        <a:t>441408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4147829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4290243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141693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1771162</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782664118"/>
                  </a:ext>
                </a:extLst>
              </a:tr>
              <a:tr h="328686">
                <a:tc>
                  <a:txBody>
                    <a:bodyPr/>
                    <a:lstStyle/>
                    <a:p>
                      <a:pPr marL="0" algn="ctr" defTabSz="1828800" rtl="0" eaLnBrk="1" fontAlgn="b" latinLnBrk="0" hangingPunct="1"/>
                      <a:r>
                        <a:rPr lang="en-US" sz="2400" b="0" u="none" strike="noStrike" kern="1200">
                          <a:solidFill>
                            <a:schemeClr val="dk1"/>
                          </a:solidFill>
                          <a:effectLst/>
                        </a:rPr>
                        <a:t>442077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4146581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4282779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432426</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1777806</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791484983"/>
                  </a:ext>
                </a:extLst>
              </a:tr>
              <a:tr h="328686">
                <a:tc>
                  <a:txBody>
                    <a:bodyPr/>
                    <a:lstStyle/>
                    <a:p>
                      <a:pPr marL="0" algn="ctr" defTabSz="1828800" rtl="0" eaLnBrk="1" fontAlgn="b" latinLnBrk="0" hangingPunct="1"/>
                      <a:r>
                        <a:rPr lang="en-US" sz="2400" b="0" u="none" strike="noStrike" kern="1200">
                          <a:solidFill>
                            <a:schemeClr val="dk1"/>
                          </a:solidFill>
                          <a:effectLst/>
                        </a:rPr>
                        <a:t>442588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4146209</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4277123</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435928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1786621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131755317"/>
                  </a:ext>
                </a:extLst>
              </a:tr>
              <a:tr h="328686">
                <a:tc>
                  <a:txBody>
                    <a:bodyPr/>
                    <a:lstStyle/>
                    <a:p>
                      <a:pPr marL="0" algn="ctr" defTabSz="1828800" rtl="0" eaLnBrk="1" fontAlgn="b" latinLnBrk="0" hangingPunct="1"/>
                      <a:r>
                        <a:rPr lang="en-US" sz="2400" b="0" u="none" strike="noStrike" kern="1200" dirty="0">
                          <a:solidFill>
                            <a:schemeClr val="dk1"/>
                          </a:solidFill>
                          <a:effectLst/>
                        </a:rPr>
                        <a:t>442752</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4144111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4271661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436583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1790812</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99312809"/>
                  </a:ext>
                </a:extLst>
              </a:tr>
              <a:tr h="328686">
                <a:tc>
                  <a:txBody>
                    <a:bodyPr/>
                    <a:lstStyle/>
                    <a:p>
                      <a:pPr marL="0" algn="ctr" defTabSz="1828800" rtl="0" eaLnBrk="1" fontAlgn="b" latinLnBrk="0" hangingPunct="1"/>
                      <a:r>
                        <a:rPr lang="en-US" sz="2400" b="0" u="none" strike="noStrike" kern="1200">
                          <a:solidFill>
                            <a:schemeClr val="dk1"/>
                          </a:solidFill>
                          <a:effectLst/>
                        </a:rPr>
                        <a:t>4077577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4142875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4237719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437525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1796458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802509945"/>
                  </a:ext>
                </a:extLst>
              </a:tr>
              <a:tr h="328686">
                <a:tc>
                  <a:txBody>
                    <a:bodyPr/>
                    <a:lstStyle/>
                    <a:p>
                      <a:pPr marL="0" algn="ctr" defTabSz="1828800" rtl="0" eaLnBrk="1" fontAlgn="b" latinLnBrk="0" hangingPunct="1"/>
                      <a:r>
                        <a:rPr lang="en-US" sz="2400" b="0" u="none" strike="noStrike" kern="1200">
                          <a:solidFill>
                            <a:schemeClr val="dk1"/>
                          </a:solidFill>
                          <a:effectLst/>
                        </a:rPr>
                        <a:t>4059290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4141360</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4225511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437643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1799139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671365522"/>
                  </a:ext>
                </a:extLst>
              </a:tr>
              <a:tr h="328686">
                <a:tc>
                  <a:txBody>
                    <a:bodyPr/>
                    <a:lstStyle/>
                    <a:p>
                      <a:pPr marL="0" algn="ctr" defTabSz="1828800" rtl="0" eaLnBrk="1" fontAlgn="b" latinLnBrk="0" hangingPunct="1"/>
                      <a:r>
                        <a:rPr lang="en-US" sz="2400" b="0" u="none" strike="noStrike" kern="1200">
                          <a:solidFill>
                            <a:schemeClr val="dk1"/>
                          </a:solidFill>
                          <a:effectLst/>
                        </a:rPr>
                        <a:t>4043042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4134121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4215685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439141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1836430</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5708635"/>
                  </a:ext>
                </a:extLst>
              </a:tr>
              <a:tr h="328686">
                <a:tc>
                  <a:txBody>
                    <a:bodyPr/>
                    <a:lstStyle/>
                    <a:p>
                      <a:pPr marL="0" algn="ctr" defTabSz="1828800" rtl="0" eaLnBrk="1" fontAlgn="b" latinLnBrk="0" hangingPunct="1"/>
                      <a:r>
                        <a:rPr lang="en-US" sz="2400" b="0" u="none" strike="noStrike" kern="1200">
                          <a:solidFill>
                            <a:schemeClr val="dk1"/>
                          </a:solidFill>
                          <a:effectLst/>
                        </a:rPr>
                        <a:t>4041283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4128329</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4196943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439224</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19003953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213093077"/>
                  </a:ext>
                </a:extLst>
              </a:tr>
              <a:tr h="328686">
                <a:tc>
                  <a:txBody>
                    <a:bodyPr/>
                    <a:lstStyle/>
                    <a:p>
                      <a:pPr marL="0" algn="ctr" defTabSz="1828800" rtl="0" eaLnBrk="1" fontAlgn="b" latinLnBrk="0" hangingPunct="1"/>
                      <a:r>
                        <a:rPr lang="en-US" sz="2400" b="0" u="none" strike="noStrike" kern="1200">
                          <a:solidFill>
                            <a:schemeClr val="dk1"/>
                          </a:solidFill>
                          <a:effectLst/>
                        </a:rPr>
                        <a:t>4079750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4171917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46272451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441207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19005965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047238536"/>
                  </a:ext>
                </a:extLst>
              </a:tr>
              <a:tr h="328686">
                <a:tc>
                  <a:txBody>
                    <a:bodyPr/>
                    <a:lstStyle/>
                    <a:p>
                      <a:pPr marL="0" algn="ctr" defTabSz="1828800" rtl="0" eaLnBrk="1" fontAlgn="b" latinLnBrk="0" hangingPunct="1"/>
                      <a:r>
                        <a:rPr lang="en-US" sz="2400" b="0" u="none" strike="noStrike" kern="1200">
                          <a:solidFill>
                            <a:schemeClr val="dk1"/>
                          </a:solidFill>
                          <a:effectLst/>
                        </a:rPr>
                        <a:t>4134121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4170554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4188893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441482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1754994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76588568"/>
                  </a:ext>
                </a:extLst>
              </a:tr>
              <a:tr h="328686">
                <a:tc>
                  <a:txBody>
                    <a:bodyPr/>
                    <a:lstStyle/>
                    <a:p>
                      <a:pPr marL="0" algn="ctr" defTabSz="1828800" rtl="0" eaLnBrk="1" fontAlgn="b" latinLnBrk="0" hangingPunct="1"/>
                      <a:r>
                        <a:rPr lang="en-US" sz="2400" b="0" u="none" strike="noStrike" kern="1200">
                          <a:solidFill>
                            <a:schemeClr val="dk1"/>
                          </a:solidFill>
                          <a:effectLst/>
                        </a:rPr>
                        <a:t>4144111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4169954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36304041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443364</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19005968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564430341"/>
                  </a:ext>
                </a:extLst>
              </a:tr>
              <a:tr h="328686">
                <a:tc>
                  <a:txBody>
                    <a:bodyPr/>
                    <a:lstStyle/>
                    <a:p>
                      <a:pPr marL="0" algn="ctr" defTabSz="1828800" rtl="0" eaLnBrk="1" fontAlgn="b" latinLnBrk="0" hangingPunct="1"/>
                      <a:r>
                        <a:rPr lang="en-US" sz="2400" b="0" u="none" strike="noStrike" kern="1200">
                          <a:solidFill>
                            <a:schemeClr val="dk1"/>
                          </a:solidFill>
                          <a:effectLst/>
                        </a:rPr>
                        <a:t>4146581</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4169095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4186037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704996</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19011035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005413128"/>
                  </a:ext>
                </a:extLst>
              </a:tr>
              <a:tr h="328686">
                <a:tc>
                  <a:txBody>
                    <a:bodyPr/>
                    <a:lstStyle/>
                    <a:p>
                      <a:pPr marL="0" algn="ctr" defTabSz="1828800" rtl="0" eaLnBrk="1" fontAlgn="b" latinLnBrk="0" hangingPunct="1"/>
                      <a:r>
                        <a:rPr lang="en-US" sz="2400" b="0" u="none" strike="noStrike" kern="1200">
                          <a:solidFill>
                            <a:schemeClr val="dk1"/>
                          </a:solidFill>
                          <a:effectLst/>
                        </a:rPr>
                        <a:t>4147829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4168796</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4167217</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762498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19011773</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433504439"/>
                  </a:ext>
                </a:extLst>
              </a:tr>
              <a:tr h="328686">
                <a:tc>
                  <a:txBody>
                    <a:bodyPr/>
                    <a:lstStyle/>
                    <a:p>
                      <a:pPr marL="0" algn="ctr" defTabSz="1828800" rtl="0" eaLnBrk="1" fontAlgn="b" latinLnBrk="0" hangingPunct="1"/>
                      <a:r>
                        <a:rPr lang="en-US" sz="2400" b="0" u="none" strike="noStrike" kern="1200">
                          <a:solidFill>
                            <a:schemeClr val="dk1"/>
                          </a:solidFill>
                          <a:effectLst/>
                        </a:rPr>
                        <a:t>4154290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4168700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4152283</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762499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19019073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716080037"/>
                  </a:ext>
                </a:extLst>
              </a:tr>
              <a:tr h="328686">
                <a:tc>
                  <a:txBody>
                    <a:bodyPr/>
                    <a:lstStyle/>
                    <a:p>
                      <a:pPr marL="0" algn="ctr" defTabSz="1828800" rtl="0" eaLnBrk="1" fontAlgn="b" latinLnBrk="0" hangingPunct="1"/>
                      <a:r>
                        <a:rPr lang="en-US" sz="2400" b="0" u="none" strike="noStrike" kern="1200">
                          <a:solidFill>
                            <a:schemeClr val="dk1"/>
                          </a:solidFill>
                          <a:effectLst/>
                        </a:rPr>
                        <a:t>4169095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4166231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4148407</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1340204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19019418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970838932"/>
                  </a:ext>
                </a:extLst>
              </a:tr>
              <a:tr h="328686">
                <a:tc>
                  <a:txBody>
                    <a:bodyPr/>
                    <a:lstStyle/>
                    <a:p>
                      <a:pPr marL="0" algn="ctr" defTabSz="1828800" rtl="0" eaLnBrk="1" fontAlgn="b" latinLnBrk="0" hangingPunct="1"/>
                      <a:r>
                        <a:rPr lang="en-US" sz="2400" b="0" u="none" strike="noStrike" kern="1200">
                          <a:solidFill>
                            <a:schemeClr val="dk1"/>
                          </a:solidFill>
                          <a:effectLst/>
                        </a:rPr>
                        <a:t>4170554</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4164898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4124779</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2101897</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19035704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634992964"/>
                  </a:ext>
                </a:extLst>
              </a:tr>
              <a:tr h="328686">
                <a:tc>
                  <a:txBody>
                    <a:bodyPr/>
                    <a:lstStyle/>
                    <a:p>
                      <a:pPr marL="0" algn="ctr" defTabSz="1828800" rtl="0" eaLnBrk="1" fontAlgn="b" latinLnBrk="0" hangingPunct="1"/>
                      <a:r>
                        <a:rPr lang="en-US" sz="2400" b="0" u="none" strike="noStrike" kern="1200">
                          <a:solidFill>
                            <a:schemeClr val="dk1"/>
                          </a:solidFill>
                          <a:effectLst/>
                        </a:rPr>
                        <a:t>4171917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4155909</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4117957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2101941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19036781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644615308"/>
                  </a:ext>
                </a:extLst>
              </a:tr>
              <a:tr h="328686">
                <a:tc>
                  <a:txBody>
                    <a:bodyPr/>
                    <a:lstStyle/>
                    <a:p>
                      <a:pPr marL="0" algn="ctr" defTabSz="1828800" rtl="0" eaLnBrk="1" fontAlgn="b" latinLnBrk="0" hangingPunct="1"/>
                      <a:r>
                        <a:rPr lang="en-US" sz="2400" b="0" u="none" strike="noStrike" kern="1200">
                          <a:solidFill>
                            <a:schemeClr val="dk1"/>
                          </a:solidFill>
                          <a:effectLst/>
                        </a:rPr>
                        <a:t>4174262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4154290</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4108442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2101944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19037038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440526725"/>
                  </a:ext>
                </a:extLst>
              </a:tr>
              <a:tr h="328686">
                <a:tc>
                  <a:txBody>
                    <a:bodyPr/>
                    <a:lstStyle/>
                    <a:p>
                      <a:pPr marL="0" algn="ctr" defTabSz="1828800" rtl="0" eaLnBrk="1" fontAlgn="b" latinLnBrk="0" hangingPunct="1"/>
                      <a:r>
                        <a:rPr lang="en-US" sz="2400" b="0" u="none" strike="noStrike" kern="1200">
                          <a:solidFill>
                            <a:schemeClr val="dk1"/>
                          </a:solidFill>
                          <a:effectLst/>
                        </a:rPr>
                        <a:t>4180628</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4152384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4093836</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2102034</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19045045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992889337"/>
                  </a:ext>
                </a:extLst>
              </a:tr>
              <a:tr h="328686">
                <a:tc>
                  <a:txBody>
                    <a:bodyPr/>
                    <a:lstStyle/>
                    <a:p>
                      <a:pPr marL="0" algn="ctr" defTabSz="1828800" rtl="0" eaLnBrk="1" fontAlgn="b" latinLnBrk="0" hangingPunct="1"/>
                      <a:r>
                        <a:rPr lang="en-US" sz="2400" b="0" u="none" strike="noStrike" kern="1200">
                          <a:solidFill>
                            <a:schemeClr val="dk1"/>
                          </a:solidFill>
                          <a:effectLst/>
                        </a:rPr>
                        <a:t>4193704</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4152351</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4082209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2106285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19049105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075138769"/>
                  </a:ext>
                </a:extLst>
              </a:tr>
              <a:tr h="328686">
                <a:tc>
                  <a:txBody>
                    <a:bodyPr/>
                    <a:lstStyle/>
                    <a:p>
                      <a:pPr marL="0" algn="ctr" defTabSz="1828800" rtl="0" eaLnBrk="1" fontAlgn="b" latinLnBrk="0" hangingPunct="1"/>
                      <a:r>
                        <a:rPr lang="en-US" sz="2400" b="0" u="none" strike="noStrike" kern="1200">
                          <a:solidFill>
                            <a:schemeClr val="dk1"/>
                          </a:solidFill>
                          <a:effectLst/>
                        </a:rPr>
                        <a:t>4195085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4150125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4081759</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2106286</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19009405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1585467998"/>
                  </a:ext>
                </a:extLst>
              </a:tr>
              <a:tr h="328686">
                <a:tc>
                  <a:txBody>
                    <a:bodyPr/>
                    <a:lstStyle/>
                    <a:p>
                      <a:pPr marL="0" algn="ctr" defTabSz="1828800" rtl="0" eaLnBrk="1" fontAlgn="b" latinLnBrk="0" hangingPunct="1"/>
                      <a:r>
                        <a:rPr lang="en-US" sz="2400" b="0" u="none" strike="noStrike" kern="1200">
                          <a:solidFill>
                            <a:schemeClr val="dk1"/>
                          </a:solidFill>
                          <a:effectLst/>
                        </a:rPr>
                        <a:t>4201745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4180628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4060985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2313972</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1748975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3443798268"/>
                  </a:ext>
                </a:extLst>
              </a:tr>
              <a:tr h="328686">
                <a:tc>
                  <a:txBody>
                    <a:bodyPr/>
                    <a:lstStyle/>
                    <a:p>
                      <a:pPr marL="0" algn="ctr" defTabSz="1828800" rtl="0" eaLnBrk="1" fontAlgn="b" latinLnBrk="0" hangingPunct="1"/>
                      <a:r>
                        <a:rPr lang="en-US" sz="2400" b="0" u="none" strike="noStrike" kern="1200">
                          <a:solidFill>
                            <a:schemeClr val="dk1"/>
                          </a:solidFill>
                          <a:effectLst/>
                        </a:rPr>
                        <a:t>4203722</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4174262</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4174707</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2414345</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1746940</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533170415"/>
                  </a:ext>
                </a:extLst>
              </a:tr>
              <a:tr h="328686">
                <a:tc>
                  <a:txBody>
                    <a:bodyPr/>
                    <a:lstStyle/>
                    <a:p>
                      <a:pPr marL="0" algn="ctr" defTabSz="1828800" rtl="0" eaLnBrk="1" fontAlgn="b" latinLnBrk="0" hangingPunct="1"/>
                      <a:r>
                        <a:rPr lang="en-US" sz="2400" b="0" u="none" strike="noStrike" kern="1200">
                          <a:solidFill>
                            <a:schemeClr val="dk1"/>
                          </a:solidFill>
                          <a:effectLst/>
                        </a:rPr>
                        <a:t>4209423</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4172970</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a:solidFill>
                            <a:schemeClr val="dk1"/>
                          </a:solidFill>
                          <a:effectLst/>
                        </a:rPr>
                        <a:t>4060705</a:t>
                      </a:r>
                      <a:endParaRPr lang="en-US" sz="2400" b="0" u="none" strike="noStrike" kern="1200">
                        <a:solidFill>
                          <a:schemeClr val="dk1"/>
                        </a:solidFill>
                        <a:effectLst/>
                        <a:latin typeface="+mn-lt"/>
                        <a:ea typeface="+mn-ea"/>
                        <a:cs typeface="Arial" panose="020B0604020202020204" pitchFamily="34" charset="0"/>
                      </a:endParaRPr>
                    </a:p>
                  </a:txBody>
                  <a:tcPr marL="3810" marR="3810" marT="3810" marB="0" anchor="b"/>
                </a:tc>
                <a:tc>
                  <a:txBody>
                    <a:bodyPr/>
                    <a:lstStyle/>
                    <a:p>
                      <a:pPr marL="0" algn="ctr" defTabSz="1828800" rtl="0" eaLnBrk="1" fontAlgn="b" latinLnBrk="0" hangingPunct="1"/>
                      <a:r>
                        <a:rPr lang="en-US" sz="2400" b="0" u="none" strike="noStrike" kern="1200" dirty="0">
                          <a:solidFill>
                            <a:schemeClr val="dk1"/>
                          </a:solidFill>
                          <a:effectLst/>
                        </a:rPr>
                        <a:t>2514400</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tc>
                  <a:txBody>
                    <a:bodyPr/>
                    <a:lstStyle/>
                    <a:p>
                      <a:pPr algn="ctr" fontAlgn="b"/>
                      <a:r>
                        <a:rPr lang="en-US" sz="2400" b="0" u="none" strike="noStrike" kern="1200" dirty="0">
                          <a:solidFill>
                            <a:schemeClr val="dk1"/>
                          </a:solidFill>
                          <a:effectLst/>
                        </a:rPr>
                        <a:t>1373928</a:t>
                      </a:r>
                      <a:endParaRPr lang="en-US" sz="2400" b="0" u="none" strike="noStrike" kern="1200" dirty="0">
                        <a:solidFill>
                          <a:schemeClr val="dk1"/>
                        </a:solidFill>
                        <a:effectLst/>
                        <a:latin typeface="+mn-lt"/>
                        <a:ea typeface="+mn-ea"/>
                        <a:cs typeface="Arial" panose="020B0604020202020204" pitchFamily="34" charset="0"/>
                      </a:endParaRPr>
                    </a:p>
                  </a:txBody>
                  <a:tcPr marL="3810" marR="3810" marT="3810" marB="0" anchor="b"/>
                </a:tc>
                <a:extLst>
                  <a:ext uri="{0D108BD9-81ED-4DB2-BD59-A6C34878D82A}">
                    <a16:rowId xmlns:a16="http://schemas.microsoft.com/office/drawing/2014/main" val="2156109591"/>
                  </a:ext>
                </a:extLst>
              </a:tr>
            </a:tbl>
          </a:graphicData>
        </a:graphic>
      </p:graphicFrame>
      <p:graphicFrame>
        <p:nvGraphicFramePr>
          <p:cNvPr id="8" name="Chart 7">
            <a:extLst>
              <a:ext uri="{FF2B5EF4-FFF2-40B4-BE49-F238E27FC236}">
                <a16:creationId xmlns:a16="http://schemas.microsoft.com/office/drawing/2014/main" id="{CA768F39-021F-137D-D7B6-4F50CADE6E94}"/>
              </a:ext>
            </a:extLst>
          </p:cNvPr>
          <p:cNvGraphicFramePr>
            <a:graphicFrameLocks/>
          </p:cNvGraphicFramePr>
          <p:nvPr>
            <p:extLst>
              <p:ext uri="{D42A27DB-BD31-4B8C-83A1-F6EECF244321}">
                <p14:modId xmlns:p14="http://schemas.microsoft.com/office/powerpoint/2010/main" val="2530408943"/>
              </p:ext>
            </p:extLst>
          </p:nvPr>
        </p:nvGraphicFramePr>
        <p:xfrm>
          <a:off x="1263533" y="2310938"/>
          <a:ext cx="11423180" cy="75523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567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1F6DAEE-DC33-FE0D-6266-C9AE18C244DA}"/>
              </a:ext>
            </a:extLst>
          </p:cNvPr>
          <p:cNvGraphicFramePr>
            <a:graphicFrameLocks noGrp="1"/>
          </p:cNvGraphicFramePr>
          <p:nvPr>
            <p:extLst>
              <p:ext uri="{D42A27DB-BD31-4B8C-83A1-F6EECF244321}">
                <p14:modId xmlns:p14="http://schemas.microsoft.com/office/powerpoint/2010/main" val="2579131959"/>
              </p:ext>
            </p:extLst>
          </p:nvPr>
        </p:nvGraphicFramePr>
        <p:xfrm>
          <a:off x="2842953" y="2256062"/>
          <a:ext cx="18698092" cy="7880467"/>
        </p:xfrm>
        <a:graphic>
          <a:graphicData uri="http://schemas.openxmlformats.org/drawingml/2006/table">
            <a:tbl>
              <a:tblPr>
                <a:tableStyleId>{69CF1AB2-1976-4502-BF36-3FF5EA218861}</a:tableStyleId>
              </a:tblPr>
              <a:tblGrid>
                <a:gridCol w="3092648">
                  <a:extLst>
                    <a:ext uri="{9D8B030D-6E8A-4147-A177-3AD203B41FA5}">
                      <a16:colId xmlns:a16="http://schemas.microsoft.com/office/drawing/2014/main" val="3875066520"/>
                    </a:ext>
                  </a:extLst>
                </a:gridCol>
                <a:gridCol w="1390084">
                  <a:extLst>
                    <a:ext uri="{9D8B030D-6E8A-4147-A177-3AD203B41FA5}">
                      <a16:colId xmlns:a16="http://schemas.microsoft.com/office/drawing/2014/main" val="2592095921"/>
                    </a:ext>
                  </a:extLst>
                </a:gridCol>
                <a:gridCol w="1223459">
                  <a:extLst>
                    <a:ext uri="{9D8B030D-6E8A-4147-A177-3AD203B41FA5}">
                      <a16:colId xmlns:a16="http://schemas.microsoft.com/office/drawing/2014/main" val="1696682354"/>
                    </a:ext>
                  </a:extLst>
                </a:gridCol>
                <a:gridCol w="1398206">
                  <a:extLst>
                    <a:ext uri="{9D8B030D-6E8A-4147-A177-3AD203B41FA5}">
                      <a16:colId xmlns:a16="http://schemas.microsoft.com/office/drawing/2014/main" val="4117807032"/>
                    </a:ext>
                  </a:extLst>
                </a:gridCol>
                <a:gridCol w="2368132">
                  <a:extLst>
                    <a:ext uri="{9D8B030D-6E8A-4147-A177-3AD203B41FA5}">
                      <a16:colId xmlns:a16="http://schemas.microsoft.com/office/drawing/2014/main" val="3490962115"/>
                    </a:ext>
                  </a:extLst>
                </a:gridCol>
                <a:gridCol w="2242168">
                  <a:extLst>
                    <a:ext uri="{9D8B030D-6E8A-4147-A177-3AD203B41FA5}">
                      <a16:colId xmlns:a16="http://schemas.microsoft.com/office/drawing/2014/main" val="3415844089"/>
                    </a:ext>
                  </a:extLst>
                </a:gridCol>
                <a:gridCol w="2028028">
                  <a:extLst>
                    <a:ext uri="{9D8B030D-6E8A-4147-A177-3AD203B41FA5}">
                      <a16:colId xmlns:a16="http://schemas.microsoft.com/office/drawing/2014/main" val="261531556"/>
                    </a:ext>
                  </a:extLst>
                </a:gridCol>
                <a:gridCol w="1599749">
                  <a:extLst>
                    <a:ext uri="{9D8B030D-6E8A-4147-A177-3AD203B41FA5}">
                      <a16:colId xmlns:a16="http://schemas.microsoft.com/office/drawing/2014/main" val="2039280195"/>
                    </a:ext>
                  </a:extLst>
                </a:gridCol>
                <a:gridCol w="1677809">
                  <a:extLst>
                    <a:ext uri="{9D8B030D-6E8A-4147-A177-3AD203B41FA5}">
                      <a16:colId xmlns:a16="http://schemas.microsoft.com/office/drawing/2014/main" val="815770295"/>
                    </a:ext>
                  </a:extLst>
                </a:gridCol>
                <a:gridCol w="1677809">
                  <a:extLst>
                    <a:ext uri="{9D8B030D-6E8A-4147-A177-3AD203B41FA5}">
                      <a16:colId xmlns:a16="http://schemas.microsoft.com/office/drawing/2014/main" val="174240822"/>
                    </a:ext>
                  </a:extLst>
                </a:gridCol>
              </a:tblGrid>
              <a:tr h="699191">
                <a:tc rowSpan="2">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Data Frame</a:t>
                      </a:r>
                    </a:p>
                  </a:txBody>
                  <a:tcPr marL="3810" marR="3810" marT="3810" marB="0" anchor="ctr"/>
                </a:tc>
                <a:tc gridSpan="3">
                  <a:txBody>
                    <a:bodyPr/>
                    <a:lstStyle/>
                    <a:p>
                      <a:pPr marL="0" algn="ctr" defTabSz="1828800" rtl="0" eaLnBrk="1" fontAlgn="b" latinLnBrk="0" hangingPunct="1"/>
                      <a:r>
                        <a:rPr lang="en-US" sz="2800" b="1" u="none" strike="noStrike" kern="1200">
                          <a:solidFill>
                            <a:schemeClr val="dk1"/>
                          </a:solidFill>
                          <a:effectLst/>
                          <a:latin typeface="+mn-lt"/>
                          <a:ea typeface="+mn-ea"/>
                          <a:cs typeface="+mn-cs"/>
                        </a:rPr>
                        <a:t>Random Forest</a:t>
                      </a:r>
                    </a:p>
                  </a:txBody>
                  <a:tcPr marL="3810" marR="3810" marT="3810" marB="0" anchor="ctr"/>
                </a:tc>
                <a:tc hMerge="1">
                  <a:txBody>
                    <a:bodyPr/>
                    <a:lstStyle/>
                    <a:p>
                      <a:endParaRPr lang="en-US"/>
                    </a:p>
                  </a:txBody>
                  <a:tcPr/>
                </a:tc>
                <a:tc hMerge="1">
                  <a:txBody>
                    <a:bodyPr/>
                    <a:lstStyle/>
                    <a:p>
                      <a:endParaRPr lang="en-US"/>
                    </a:p>
                  </a:txBody>
                  <a:tcPr/>
                </a:tc>
                <a:tc>
                  <a:txBody>
                    <a:bodyPr/>
                    <a:lstStyle/>
                    <a:p>
                      <a:pPr marL="0" algn="ctr" defTabSz="1828800" rtl="0" eaLnBrk="1" fontAlgn="b" latinLnBrk="0" hangingPunct="1"/>
                      <a:endParaRPr lang="en-US" sz="2800" b="1" u="none" strike="noStrike" kern="1200">
                        <a:solidFill>
                          <a:schemeClr val="dk1"/>
                        </a:solidFill>
                        <a:effectLst/>
                        <a:latin typeface="+mn-lt"/>
                        <a:ea typeface="+mn-ea"/>
                        <a:cs typeface="+mn-cs"/>
                      </a:endParaRPr>
                    </a:p>
                  </a:txBody>
                  <a:tcPr marL="3810" marR="3810" marT="3810" marB="0" anchor="ctr"/>
                </a:tc>
                <a:tc>
                  <a:txBody>
                    <a:bodyPr/>
                    <a:lstStyle/>
                    <a:p>
                      <a:pPr marL="0" algn="ctr" defTabSz="1828800" rtl="0" eaLnBrk="1" fontAlgn="b" latinLnBrk="0" hangingPunct="1"/>
                      <a:endParaRPr lang="en-US" sz="2800" b="1" u="none" strike="noStrike" kern="1200">
                        <a:solidFill>
                          <a:schemeClr val="dk1"/>
                        </a:solidFill>
                        <a:effectLst/>
                        <a:latin typeface="+mn-lt"/>
                        <a:ea typeface="+mn-ea"/>
                        <a:cs typeface="+mn-cs"/>
                      </a:endParaRPr>
                    </a:p>
                  </a:txBody>
                  <a:tcPr marL="3810" marR="3810" marT="3810" marB="0" anchor="ctr"/>
                </a:tc>
                <a:tc gridSpan="3">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Logistic Regression</a:t>
                      </a:r>
                    </a:p>
                  </a:txBody>
                  <a:tcPr marL="3810" marR="3810" marT="3810" marB="0" anchor="ctr"/>
                </a:tc>
                <a:tc hMerge="1">
                  <a:txBody>
                    <a:bodyPr/>
                    <a:lstStyle/>
                    <a:p>
                      <a:endParaRPr lang="en-US"/>
                    </a:p>
                  </a:txBody>
                  <a:tcPr/>
                </a:tc>
                <a:tc hMerge="1">
                  <a:txBody>
                    <a:bodyPr/>
                    <a:lstStyle/>
                    <a:p>
                      <a:endParaRPr lang="en-US"/>
                    </a:p>
                  </a:txBody>
                  <a:tcPr/>
                </a:tc>
                <a:tc rowSpan="2">
                  <a:txBody>
                    <a:bodyPr/>
                    <a:lstStyle/>
                    <a:p>
                      <a:pPr algn="ctr" fontAlgn="ctr"/>
                      <a:r>
                        <a:rPr lang="en-US" sz="2800" b="1" u="none" strike="noStrike" kern="1200" dirty="0">
                          <a:solidFill>
                            <a:schemeClr val="dk1"/>
                          </a:solidFill>
                          <a:effectLst/>
                          <a:latin typeface="+mn-lt"/>
                          <a:ea typeface="+mn-ea"/>
                          <a:cs typeface="+mn-cs"/>
                        </a:rPr>
                        <a:t>Test</a:t>
                      </a:r>
                    </a:p>
                  </a:txBody>
                  <a:tcPr marL="3810" marR="3810" marT="3810" marB="0" anchor="ctr"/>
                </a:tc>
                <a:extLst>
                  <a:ext uri="{0D108BD9-81ED-4DB2-BD59-A6C34878D82A}">
                    <a16:rowId xmlns:a16="http://schemas.microsoft.com/office/drawing/2014/main" val="803338226"/>
                  </a:ext>
                </a:extLst>
              </a:tr>
              <a:tr h="699191">
                <a:tc vMerge="1">
                  <a:txBody>
                    <a:bodyPr/>
                    <a:lstStyle/>
                    <a:p>
                      <a:endParaRPr lang="en-US"/>
                    </a:p>
                  </a:txBody>
                  <a:tcP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TN</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TP</a:t>
                      </a:r>
                    </a:p>
                  </a:txBody>
                  <a:tcPr marL="3810" marR="3810" marT="3810" marB="0" anchor="ctr"/>
                </a:tc>
                <a:tc>
                  <a:txBody>
                    <a:bodyPr/>
                    <a:lstStyle/>
                    <a:p>
                      <a:pPr marL="0" algn="ctr" defTabSz="1828800" rtl="0" eaLnBrk="1" fontAlgn="b" latinLnBrk="0" hangingPunct="1"/>
                      <a:r>
                        <a:rPr lang="en-US" sz="2800" b="1" u="none" strike="noStrike" kern="1200">
                          <a:solidFill>
                            <a:schemeClr val="dk1"/>
                          </a:solidFill>
                          <a:effectLst/>
                          <a:latin typeface="+mn-lt"/>
                          <a:ea typeface="+mn-ea"/>
                          <a:cs typeface="+mn-cs"/>
                        </a:rPr>
                        <a:t>FP</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FN</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TN</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TP</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FP</a:t>
                      </a:r>
                    </a:p>
                  </a:txBody>
                  <a:tcPr marL="3810" marR="3810" marT="3810" marB="0" anchor="ctr"/>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FN</a:t>
                      </a:r>
                    </a:p>
                  </a:txBody>
                  <a:tcPr marL="3810" marR="3810" marT="3810" marB="0" anchor="ctr"/>
                </a:tc>
                <a:tc vMerge="1">
                  <a:txBody>
                    <a:bodyPr/>
                    <a:lstStyle/>
                    <a:p>
                      <a:pPr algn="l" fontAlgn="ctr"/>
                      <a:r>
                        <a:rPr lang="en-US" sz="1100" b="1" i="0" u="none" strike="noStrike" dirty="0">
                          <a:solidFill>
                            <a:srgbClr val="000000"/>
                          </a:solidFill>
                          <a:effectLst/>
                          <a:latin typeface="Calibri" panose="020F0502020204030204" pitchFamily="34" charset="0"/>
                        </a:rPr>
                        <a:t>Test</a:t>
                      </a:r>
                    </a:p>
                  </a:txBody>
                  <a:tcPr marL="3810" marR="3810" marT="3810" marB="0" anchor="ctr"/>
                </a:tc>
                <a:extLst>
                  <a:ext uri="{0D108BD9-81ED-4DB2-BD59-A6C34878D82A}">
                    <a16:rowId xmlns:a16="http://schemas.microsoft.com/office/drawing/2014/main" val="3877840035"/>
                  </a:ext>
                </a:extLst>
              </a:tr>
              <a:tr h="1296417">
                <a:tc>
                  <a:txBody>
                    <a:bodyPr/>
                    <a:lstStyle/>
                    <a:p>
                      <a:pPr marL="0" algn="ctr" defTabSz="1828800" rtl="0" eaLnBrk="1" fontAlgn="b" latinLnBrk="0" hangingPunct="1"/>
                      <a:r>
                        <a:rPr lang="en-US" sz="2800" b="1" u="none" strike="noStrike" kern="1200" dirty="0" err="1">
                          <a:solidFill>
                            <a:schemeClr val="dk1"/>
                          </a:solidFill>
                          <a:effectLst/>
                          <a:latin typeface="+mn-lt"/>
                          <a:ea typeface="+mn-ea"/>
                          <a:cs typeface="+mn-cs"/>
                        </a:rPr>
                        <a:t>condition_era</a:t>
                      </a:r>
                      <a:endParaRPr lang="en-US" sz="2800" b="1" u="none" strike="noStrike" kern="1200" dirty="0">
                        <a:solidFill>
                          <a:schemeClr val="dk1"/>
                        </a:solidFill>
                        <a:effectLst/>
                        <a:latin typeface="+mn-lt"/>
                        <a:ea typeface="+mn-ea"/>
                        <a:cs typeface="+mn-cs"/>
                      </a:endParaRP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3106962</a:t>
                      </a:r>
                    </a:p>
                  </a:txBody>
                  <a:tcPr marL="3810" marR="3810" marT="3810" marB="0" anchor="ctr"/>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94701</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3106954</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94772</a:t>
                      </a:r>
                    </a:p>
                  </a:txBody>
                  <a:tcPr marL="3810" marR="3810" marT="3810" marB="0" anchor="b"/>
                </a:tc>
                <a:tc>
                  <a:txBody>
                    <a:bodyPr/>
                    <a:lstStyle/>
                    <a:p>
                      <a:pPr algn="r" fontAlgn="b"/>
                      <a:r>
                        <a:rPr lang="en-US" sz="2800" b="0" u="none" strike="noStrike" kern="1200" dirty="0">
                          <a:solidFill>
                            <a:schemeClr val="dk1"/>
                          </a:solidFill>
                          <a:effectLst/>
                          <a:latin typeface="+mn-lt"/>
                          <a:ea typeface="+mn-ea"/>
                          <a:cs typeface="+mn-cs"/>
                        </a:rPr>
                        <a:t>3201655</a:t>
                      </a:r>
                    </a:p>
                  </a:txBody>
                  <a:tcPr marL="3810" marR="3810" marT="3810" marB="0" anchor="b"/>
                </a:tc>
                <a:extLst>
                  <a:ext uri="{0D108BD9-81ED-4DB2-BD59-A6C34878D82A}">
                    <a16:rowId xmlns:a16="http://schemas.microsoft.com/office/drawing/2014/main" val="2451677618"/>
                  </a:ext>
                </a:extLst>
              </a:tr>
              <a:tr h="1296417">
                <a:tc>
                  <a:txBody>
                    <a:bodyPr/>
                    <a:lstStyle/>
                    <a:p>
                      <a:pPr marL="0" algn="ctr" defTabSz="1828800" rtl="0" eaLnBrk="1" fontAlgn="b" latinLnBrk="0" hangingPunct="1"/>
                      <a:r>
                        <a:rPr lang="en-US" sz="2800" b="1" u="none" strike="noStrike" kern="1200">
                          <a:solidFill>
                            <a:schemeClr val="dk1"/>
                          </a:solidFill>
                          <a:effectLst/>
                          <a:latin typeface="+mn-lt"/>
                          <a:ea typeface="+mn-ea"/>
                          <a:cs typeface="+mn-cs"/>
                        </a:rPr>
                        <a:t>condition_occurence</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3244811</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97426</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3244811</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97426</a:t>
                      </a:r>
                    </a:p>
                  </a:txBody>
                  <a:tcPr marL="3810" marR="3810" marT="3810" marB="0" anchor="b"/>
                </a:tc>
                <a:tc>
                  <a:txBody>
                    <a:bodyPr/>
                    <a:lstStyle/>
                    <a:p>
                      <a:pPr algn="r" fontAlgn="b"/>
                      <a:r>
                        <a:rPr lang="en-US" sz="2800" b="0" u="none" strike="noStrike" kern="1200" dirty="0">
                          <a:solidFill>
                            <a:schemeClr val="dk1"/>
                          </a:solidFill>
                          <a:effectLst/>
                          <a:latin typeface="+mn-lt"/>
                          <a:ea typeface="+mn-ea"/>
                          <a:cs typeface="+mn-cs"/>
                        </a:rPr>
                        <a:t>3342237</a:t>
                      </a:r>
                    </a:p>
                  </a:txBody>
                  <a:tcPr marL="3810" marR="3810" marT="3810" marB="0" anchor="b"/>
                </a:tc>
                <a:extLst>
                  <a:ext uri="{0D108BD9-81ED-4DB2-BD59-A6C34878D82A}">
                    <a16:rowId xmlns:a16="http://schemas.microsoft.com/office/drawing/2014/main" val="3476483596"/>
                  </a:ext>
                </a:extLst>
              </a:tr>
              <a:tr h="1296417">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observations</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3419498</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96549</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3419316</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185</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237</a:t>
                      </a:r>
                    </a:p>
                  </a:txBody>
                  <a:tcPr marL="3810" marR="3810" marT="3810" marB="0" anchor="b"/>
                </a:tc>
                <a:tc>
                  <a:txBody>
                    <a:bodyPr/>
                    <a:lstStyle/>
                    <a:p>
                      <a:pPr marL="0" algn="ctr" defTabSz="1828800" rtl="0" eaLnBrk="1" fontAlgn="b" latinLnBrk="0" hangingPunct="1"/>
                      <a:r>
                        <a:rPr lang="en-US" sz="2800" b="1" u="none" strike="noStrike" kern="1200" dirty="0">
                          <a:solidFill>
                            <a:schemeClr val="dk1"/>
                          </a:solidFill>
                          <a:effectLst/>
                          <a:latin typeface="+mn-lt"/>
                          <a:ea typeface="+mn-ea"/>
                          <a:cs typeface="+mn-cs"/>
                        </a:rPr>
                        <a:t>96311</a:t>
                      </a:r>
                    </a:p>
                  </a:txBody>
                  <a:tcPr marL="3810" marR="3810" marT="3810" marB="0" anchor="b"/>
                </a:tc>
                <a:tc>
                  <a:txBody>
                    <a:bodyPr/>
                    <a:lstStyle/>
                    <a:p>
                      <a:pPr algn="r" fontAlgn="b"/>
                      <a:r>
                        <a:rPr lang="en-US" sz="2800" b="1" u="none" strike="noStrike" kern="1200" dirty="0">
                          <a:solidFill>
                            <a:schemeClr val="dk1"/>
                          </a:solidFill>
                          <a:effectLst/>
                          <a:latin typeface="+mn-lt"/>
                          <a:ea typeface="+mn-ea"/>
                          <a:cs typeface="+mn-cs"/>
                        </a:rPr>
                        <a:t>3516050</a:t>
                      </a:r>
                    </a:p>
                  </a:txBody>
                  <a:tcPr marL="3810" marR="3810" marT="3810" marB="0" anchor="b"/>
                </a:tc>
                <a:extLst>
                  <a:ext uri="{0D108BD9-81ED-4DB2-BD59-A6C34878D82A}">
                    <a16:rowId xmlns:a16="http://schemas.microsoft.com/office/drawing/2014/main" val="3919674508"/>
                  </a:ext>
                </a:extLst>
              </a:tr>
              <a:tr h="1296417">
                <a:tc>
                  <a:txBody>
                    <a:bodyPr/>
                    <a:lstStyle/>
                    <a:p>
                      <a:pPr marL="0" algn="ctr" defTabSz="1828800" rtl="0" eaLnBrk="1" fontAlgn="b" latinLnBrk="0" hangingPunct="1"/>
                      <a:r>
                        <a:rPr lang="en-US" sz="2800" b="1" u="none" strike="noStrike" kern="1200" dirty="0" err="1">
                          <a:solidFill>
                            <a:schemeClr val="dk1"/>
                          </a:solidFill>
                          <a:effectLst/>
                          <a:latin typeface="+mn-lt"/>
                          <a:ea typeface="+mn-ea"/>
                          <a:cs typeface="+mn-cs"/>
                        </a:rPr>
                        <a:t>drug_exposure</a:t>
                      </a:r>
                      <a:endParaRPr lang="en-US" sz="2800" b="1" u="none" strike="noStrike" kern="1200" dirty="0">
                        <a:solidFill>
                          <a:schemeClr val="dk1"/>
                        </a:solidFill>
                        <a:effectLst/>
                        <a:latin typeface="+mn-lt"/>
                        <a:ea typeface="+mn-ea"/>
                        <a:cs typeface="+mn-cs"/>
                      </a:endParaRP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601476</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19325</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601710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19171</a:t>
                      </a:r>
                    </a:p>
                  </a:txBody>
                  <a:tcPr marL="3810" marR="3810" marT="3810" marB="0" anchor="b"/>
                </a:tc>
                <a:tc>
                  <a:txBody>
                    <a:bodyPr/>
                    <a:lstStyle/>
                    <a:p>
                      <a:pPr algn="r" fontAlgn="b"/>
                      <a:r>
                        <a:rPr lang="en-US" sz="2800" b="0" u="none" strike="noStrike" kern="1200" dirty="0">
                          <a:solidFill>
                            <a:schemeClr val="dk1"/>
                          </a:solidFill>
                          <a:effectLst/>
                          <a:latin typeface="+mn-lt"/>
                          <a:ea typeface="+mn-ea"/>
                          <a:cs typeface="+mn-cs"/>
                        </a:rPr>
                        <a:t>621035</a:t>
                      </a:r>
                    </a:p>
                  </a:txBody>
                  <a:tcPr marL="3810" marR="3810" marT="3810" marB="0" anchor="b"/>
                </a:tc>
                <a:extLst>
                  <a:ext uri="{0D108BD9-81ED-4DB2-BD59-A6C34878D82A}">
                    <a16:rowId xmlns:a16="http://schemas.microsoft.com/office/drawing/2014/main" val="1662509707"/>
                  </a:ext>
                </a:extLst>
              </a:tr>
              <a:tr h="1296417">
                <a:tc>
                  <a:txBody>
                    <a:bodyPr/>
                    <a:lstStyle/>
                    <a:p>
                      <a:pPr marL="0" algn="ctr" defTabSz="1828800" rtl="0" eaLnBrk="1" fontAlgn="b" latinLnBrk="0" hangingPunct="1"/>
                      <a:r>
                        <a:rPr lang="en-US" sz="2800" b="1" u="none" strike="noStrike" kern="1200" dirty="0" err="1">
                          <a:solidFill>
                            <a:schemeClr val="dk1"/>
                          </a:solidFill>
                          <a:effectLst/>
                          <a:latin typeface="+mn-lt"/>
                          <a:ea typeface="+mn-ea"/>
                          <a:cs typeface="+mn-cs"/>
                        </a:rPr>
                        <a:t>drug_era</a:t>
                      </a:r>
                      <a:endParaRPr lang="en-US" sz="2800" b="1" u="none" strike="noStrike" kern="1200" dirty="0">
                        <a:solidFill>
                          <a:schemeClr val="dk1"/>
                        </a:solidFill>
                        <a:effectLst/>
                        <a:latin typeface="+mn-lt"/>
                        <a:ea typeface="+mn-ea"/>
                        <a:cs typeface="+mn-cs"/>
                      </a:endParaRP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553248</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18805</a:t>
                      </a:r>
                    </a:p>
                  </a:txBody>
                  <a:tcPr marL="3810" marR="3810" marT="3810" marB="0" anchor="b"/>
                </a:tc>
                <a:tc>
                  <a:txBody>
                    <a:bodyPr/>
                    <a:lstStyle/>
                    <a:p>
                      <a:pPr marL="0" algn="ctr" defTabSz="1828800" rtl="0" eaLnBrk="1" fontAlgn="b" latinLnBrk="0" hangingPunct="1"/>
                      <a:r>
                        <a:rPr lang="en-US" sz="2800" b="0" u="none" strike="noStrike" kern="1200">
                          <a:solidFill>
                            <a:schemeClr val="dk1"/>
                          </a:solidFill>
                          <a:effectLst/>
                          <a:latin typeface="+mn-lt"/>
                          <a:ea typeface="+mn-ea"/>
                          <a:cs typeface="+mn-cs"/>
                        </a:rPr>
                        <a:t>553616</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0</a:t>
                      </a:r>
                    </a:p>
                  </a:txBody>
                  <a:tcPr marL="3810" marR="3810" marT="3810" marB="0" anchor="b"/>
                </a:tc>
                <a:tc>
                  <a:txBody>
                    <a:bodyPr/>
                    <a:lstStyle/>
                    <a:p>
                      <a:pPr marL="0" algn="ctr" defTabSz="1828800" rtl="0" eaLnBrk="1" fontAlgn="b" latinLnBrk="0" hangingPunct="1"/>
                      <a:r>
                        <a:rPr lang="en-US" sz="2800" b="0" u="none" strike="noStrike" kern="1200" dirty="0">
                          <a:solidFill>
                            <a:schemeClr val="dk1"/>
                          </a:solidFill>
                          <a:effectLst/>
                          <a:latin typeface="+mn-lt"/>
                          <a:ea typeface="+mn-ea"/>
                          <a:cs typeface="+mn-cs"/>
                        </a:rPr>
                        <a:t>18805</a:t>
                      </a:r>
                    </a:p>
                  </a:txBody>
                  <a:tcPr marL="3810" marR="3810" marT="3810" marB="0" anchor="b"/>
                </a:tc>
                <a:tc>
                  <a:txBody>
                    <a:bodyPr/>
                    <a:lstStyle/>
                    <a:p>
                      <a:pPr algn="r" fontAlgn="b"/>
                      <a:r>
                        <a:rPr lang="en-US" sz="2800" b="0" u="none" strike="noStrike" kern="1200" dirty="0">
                          <a:solidFill>
                            <a:schemeClr val="dk1"/>
                          </a:solidFill>
                          <a:effectLst/>
                          <a:latin typeface="+mn-lt"/>
                          <a:ea typeface="+mn-ea"/>
                          <a:cs typeface="+mn-cs"/>
                        </a:rPr>
                        <a:t>572421</a:t>
                      </a:r>
                    </a:p>
                  </a:txBody>
                  <a:tcPr marL="3810" marR="3810" marT="3810" marB="0" anchor="b"/>
                </a:tc>
                <a:extLst>
                  <a:ext uri="{0D108BD9-81ED-4DB2-BD59-A6C34878D82A}">
                    <a16:rowId xmlns:a16="http://schemas.microsoft.com/office/drawing/2014/main" val="2713689037"/>
                  </a:ext>
                </a:extLst>
              </a:tr>
            </a:tbl>
          </a:graphicData>
        </a:graphic>
      </p:graphicFrame>
      <p:sp>
        <p:nvSpPr>
          <p:cNvPr id="6" name="Title 2">
            <a:extLst>
              <a:ext uri="{FF2B5EF4-FFF2-40B4-BE49-F238E27FC236}">
                <a16:creationId xmlns:a16="http://schemas.microsoft.com/office/drawing/2014/main" id="{5E21A50A-DEB2-3A05-1C91-4E037FC1B5B8}"/>
              </a:ext>
            </a:extLst>
          </p:cNvPr>
          <p:cNvSpPr txBox="1">
            <a:spLocks/>
          </p:cNvSpPr>
          <p:nvPr/>
        </p:nvSpPr>
        <p:spPr>
          <a:xfrm>
            <a:off x="2162854" y="554966"/>
            <a:ext cx="21840541" cy="1410134"/>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3600" b="1" i="0" kern="1200" spc="300" baseline="0">
                <a:solidFill>
                  <a:schemeClr val="bg1"/>
                </a:solidFill>
                <a:latin typeface="Nunito Sans SemiBold" pitchFamily="2" charset="77"/>
                <a:ea typeface="+mj-ea"/>
                <a:cs typeface="+mj-cs"/>
              </a:defRPr>
            </a:lvl1pPr>
          </a:lstStyle>
          <a:p>
            <a:r>
              <a:rPr lang="en-US" sz="6000" b="0" spc="1200" dirty="0">
                <a:latin typeface="Nunito Sans" pitchFamily="2" charset="77"/>
              </a:rPr>
              <a:t>Modeling</a:t>
            </a:r>
          </a:p>
        </p:txBody>
      </p:sp>
    </p:spTree>
    <p:extLst>
      <p:ext uri="{BB962C8B-B14F-4D97-AF65-F5344CB8AC3E}">
        <p14:creationId xmlns:p14="http://schemas.microsoft.com/office/powerpoint/2010/main" val="3457869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AB96198-63BA-B44D-A753-910F5F587207}"/>
              </a:ext>
            </a:extLst>
          </p:cNvPr>
          <p:cNvSpPr>
            <a:spLocks noGrp="1"/>
          </p:cNvSpPr>
          <p:nvPr>
            <p:ph type="title"/>
          </p:nvPr>
        </p:nvSpPr>
        <p:spPr/>
        <p:txBody>
          <a:bodyPr/>
          <a:lstStyle/>
          <a:p>
            <a:r>
              <a:rPr lang="en-US" dirty="0"/>
              <a:t>Conclusion</a:t>
            </a:r>
          </a:p>
        </p:txBody>
      </p:sp>
      <p:sp>
        <p:nvSpPr>
          <p:cNvPr id="10" name="Text Placeholder 9">
            <a:extLst>
              <a:ext uri="{FF2B5EF4-FFF2-40B4-BE49-F238E27FC236}">
                <a16:creationId xmlns:a16="http://schemas.microsoft.com/office/drawing/2014/main" id="{1149040D-33E6-F3BF-3433-DF7F10048303}"/>
              </a:ext>
            </a:extLst>
          </p:cNvPr>
          <p:cNvSpPr>
            <a:spLocks noGrp="1"/>
          </p:cNvSpPr>
          <p:nvPr>
            <p:ph type="body" sz="quarter" idx="10"/>
          </p:nvPr>
        </p:nvSpPr>
        <p:spPr/>
        <p:txBody>
          <a:bodyPr/>
          <a:lstStyle/>
          <a:p>
            <a:endParaRPr lang="en-US" u="sng" dirty="0">
              <a:latin typeface="Arial" panose="020B0604020202020204" pitchFamily="34" charset="0"/>
            </a:endParaRPr>
          </a:p>
          <a:p>
            <a:endParaRPr lang="en-US" dirty="0">
              <a:effectLst/>
              <a:latin typeface="Arial" panose="020B0604020202020204" pitchFamily="34" charset="0"/>
            </a:endParaRPr>
          </a:p>
        </p:txBody>
      </p:sp>
      <p:sp>
        <p:nvSpPr>
          <p:cNvPr id="3" name="TextBox 2">
            <a:extLst>
              <a:ext uri="{FF2B5EF4-FFF2-40B4-BE49-F238E27FC236}">
                <a16:creationId xmlns:a16="http://schemas.microsoft.com/office/drawing/2014/main" id="{2AD443A3-3A3D-0A5F-45C4-A8FDD462D450}"/>
              </a:ext>
            </a:extLst>
          </p:cNvPr>
          <p:cNvSpPr txBox="1"/>
          <p:nvPr/>
        </p:nvSpPr>
        <p:spPr>
          <a:xfrm>
            <a:off x="2433631" y="2374721"/>
            <a:ext cx="19516737" cy="9777035"/>
          </a:xfrm>
          <a:prstGeom prst="rect">
            <a:avLst/>
          </a:prstGeom>
          <a:noFill/>
        </p:spPr>
        <p:txBody>
          <a:bodyPr wrap="square" rtlCol="0">
            <a:spAutoFit/>
          </a:bodyPr>
          <a:lstStyle/>
          <a:p>
            <a:pPr>
              <a:lnSpc>
                <a:spcPct val="150000"/>
              </a:lnSpc>
              <a:spcBef>
                <a:spcPts val="2000"/>
              </a:spcBef>
              <a:buFont typeface="Arial" panose="020B0604020202020204" pitchFamily="34" charset="0"/>
            </a:pPr>
            <a:r>
              <a:rPr lang="en-US" sz="2800" dirty="0">
                <a:solidFill>
                  <a:schemeClr val="accent6"/>
                </a:solidFill>
                <a:latin typeface="Nunito Sans" pitchFamily="2" charset="77"/>
              </a:rPr>
              <a:t>Objective: The pipeline is optimized for deployment on N3C Enclave and aims to inform clinical decisions by identifying the most relevant factors that would lead to death. The study implements three feature selectors and two machine learning methods in </a:t>
            </a:r>
            <a:r>
              <a:rPr lang="en-US" sz="2800" dirty="0" err="1">
                <a:solidFill>
                  <a:schemeClr val="accent6"/>
                </a:solidFill>
                <a:latin typeface="Nunito Sans" pitchFamily="2" charset="77"/>
              </a:rPr>
              <a:t>PySpark</a:t>
            </a:r>
            <a:r>
              <a:rPr lang="en-US" sz="2800" dirty="0">
                <a:solidFill>
                  <a:schemeClr val="accent6"/>
                </a:solidFill>
                <a:latin typeface="Nunito Sans" pitchFamily="2" charset="77"/>
              </a:rPr>
              <a:t> (v3.4) on the Enclave for processing noisy tabular data. </a:t>
            </a:r>
          </a:p>
          <a:p>
            <a:pPr>
              <a:lnSpc>
                <a:spcPct val="150000"/>
              </a:lnSpc>
              <a:spcBef>
                <a:spcPts val="2000"/>
              </a:spcBef>
              <a:buFont typeface="Arial" panose="020B0604020202020204" pitchFamily="34" charset="0"/>
            </a:pPr>
            <a:r>
              <a:rPr lang="en-US" sz="2800" dirty="0">
                <a:solidFill>
                  <a:schemeClr val="accent6"/>
                </a:solidFill>
                <a:latin typeface="Nunito Sans" pitchFamily="2" charset="77"/>
              </a:rPr>
              <a:t>Early aggregation decisions impacted the outcome of the related work but by analyzing each dataset individually we see:</a:t>
            </a:r>
          </a:p>
          <a:p>
            <a:pPr marL="342900" indent="-342900">
              <a:lnSpc>
                <a:spcPct val="150000"/>
              </a:lnSpc>
              <a:spcBef>
                <a:spcPts val="2000"/>
              </a:spcBef>
              <a:buFont typeface="Arial" panose="020B0604020202020204" pitchFamily="34" charset="0"/>
              <a:buChar char="•"/>
            </a:pPr>
            <a:r>
              <a:rPr lang="en-US" sz="2800" dirty="0">
                <a:solidFill>
                  <a:schemeClr val="accent6"/>
                </a:solidFill>
                <a:latin typeface="Nunito Sans" pitchFamily="2" charset="77"/>
              </a:rPr>
              <a:t>The observations dataset distribution of class labels (0: alive : 1: deceased) allowed the Logistic Regression model to predict negative and positive labels.</a:t>
            </a:r>
          </a:p>
          <a:p>
            <a:pPr marL="342900" indent="-342900">
              <a:lnSpc>
                <a:spcPct val="150000"/>
              </a:lnSpc>
              <a:spcBef>
                <a:spcPts val="2000"/>
              </a:spcBef>
              <a:buFont typeface="Arial" panose="020B0604020202020204" pitchFamily="34" charset="0"/>
              <a:buChar char="•"/>
            </a:pPr>
            <a:r>
              <a:rPr lang="en-US" sz="2800" dirty="0">
                <a:solidFill>
                  <a:schemeClr val="accent6"/>
                </a:solidFill>
                <a:latin typeface="Nunito Sans" pitchFamily="2" charset="77"/>
              </a:rPr>
              <a:t>The Random Forest models were ONLY able to make predictions of low probabilities of being a positive case (deceased), negative cases. This is due to the number of death records (539,898); we have in comparison to overall patient records (14,316,720-18,844,666) . </a:t>
            </a:r>
          </a:p>
          <a:p>
            <a:pPr marL="342900" indent="-342900">
              <a:lnSpc>
                <a:spcPct val="150000"/>
              </a:lnSpc>
              <a:spcBef>
                <a:spcPts val="2000"/>
              </a:spcBef>
              <a:buFont typeface="Arial" panose="020B0604020202020204" pitchFamily="34" charset="0"/>
              <a:buChar char="•"/>
            </a:pPr>
            <a:r>
              <a:rPr lang="en-US" sz="2800" dirty="0">
                <a:solidFill>
                  <a:schemeClr val="accent6"/>
                </a:solidFill>
                <a:latin typeface="Nunito Sans" pitchFamily="2" charset="77"/>
              </a:rPr>
              <a:t>In terms of the Enclave, overall runtime was reduced, and transformations ran in unison without interrupting or corrupting others. </a:t>
            </a:r>
          </a:p>
          <a:p>
            <a:pPr marL="1257300" lvl="1" indent="-342900">
              <a:lnSpc>
                <a:spcPct val="150000"/>
              </a:lnSpc>
              <a:spcBef>
                <a:spcPts val="2000"/>
              </a:spcBef>
              <a:buFont typeface="Arial" panose="020B0604020202020204" pitchFamily="34" charset="0"/>
              <a:buChar char="•"/>
            </a:pPr>
            <a:r>
              <a:rPr lang="en-US" sz="2400" dirty="0">
                <a:solidFill>
                  <a:schemeClr val="accent6"/>
                </a:solidFill>
                <a:latin typeface="Nunito Sans" pitchFamily="2" charset="77"/>
                <a:ea typeface="Open Sans Semibold" panose="020B0706030804020204" pitchFamily="34" charset="0"/>
                <a:cs typeface="Open Sans Semibold" panose="020B0706030804020204" pitchFamily="34" charset="0"/>
              </a:rPr>
              <a:t>Enclave = Cohorts</a:t>
            </a: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325926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BB35-CE25-2D2B-2DCB-084308831278}"/>
              </a:ext>
            </a:extLst>
          </p:cNvPr>
          <p:cNvSpPr>
            <a:spLocks noGrp="1"/>
          </p:cNvSpPr>
          <p:nvPr>
            <p:ph type="title"/>
          </p:nvPr>
        </p:nvSpPr>
        <p:spPr>
          <a:xfrm>
            <a:off x="978568" y="729355"/>
            <a:ext cx="18288000" cy="1143562"/>
          </a:xfrm>
        </p:spPr>
        <p:txBody>
          <a:bodyPr/>
          <a:lstStyle/>
          <a:p>
            <a:r>
              <a:rPr lang="en-US" dirty="0"/>
              <a:t>Future Work</a:t>
            </a:r>
          </a:p>
        </p:txBody>
      </p:sp>
      <p:sp>
        <p:nvSpPr>
          <p:cNvPr id="5" name="Text Placeholder 4">
            <a:extLst>
              <a:ext uri="{FF2B5EF4-FFF2-40B4-BE49-F238E27FC236}">
                <a16:creationId xmlns:a16="http://schemas.microsoft.com/office/drawing/2014/main" id="{E101EE3B-95C5-0AE5-F88C-F0E5AF40FB54}"/>
              </a:ext>
            </a:extLst>
          </p:cNvPr>
          <p:cNvSpPr>
            <a:spLocks noGrp="1"/>
          </p:cNvSpPr>
          <p:nvPr>
            <p:ph type="body" sz="quarter" idx="10"/>
          </p:nvPr>
        </p:nvSpPr>
        <p:spPr>
          <a:xfrm>
            <a:off x="3031375" y="1669714"/>
            <a:ext cx="18288000" cy="9656012"/>
          </a:xfrm>
        </p:spPr>
        <p:txBody>
          <a:bodyPr/>
          <a:lstStyle/>
          <a:p>
            <a:r>
              <a:rPr lang="fr-FR" dirty="0"/>
              <a:t>N3C Multi-Source Patient Linkage and Patient </a:t>
            </a:r>
            <a:r>
              <a:rPr lang="fr-FR" dirty="0" err="1"/>
              <a:t>De-Duplication</a:t>
            </a:r>
            <a:endParaRPr lang="fr-FR" dirty="0"/>
          </a:p>
          <a:p>
            <a:pPr marL="457200" indent="-457200">
              <a:buFont typeface="Arial" panose="020B0604020202020204" pitchFamily="34" charset="0"/>
              <a:buChar char="•"/>
            </a:pPr>
            <a:r>
              <a:rPr lang="en-US" dirty="0"/>
              <a:t>“N3C data enhancement: site-to-site patient de-duplication using Privacy Preserving Record Linkage (PPRL). While N3C has so far used PPRL to link data-partner-provided EHR records to supplemental data such as mortality information, we now have the ability to link patient records across data partners that are participating in PPRL linkage”</a:t>
            </a:r>
          </a:p>
          <a:p>
            <a:pPr marL="457200" indent="-457200">
              <a:buFont typeface="Arial" panose="020B0604020202020204" pitchFamily="34" charset="0"/>
              <a:buChar char="•"/>
            </a:pPr>
            <a:r>
              <a:rPr lang="en-US" dirty="0"/>
              <a:t>Currently 41/58 data partners have committed to site-to-site, linkage, 24/58 mortality linkage, and 40/45 are participating in Medicaid linkage. Palantir Foundry and N3C are still promoting partner participation.</a:t>
            </a:r>
          </a:p>
          <a:p>
            <a:pPr marL="457200" indent="-457200">
              <a:buFont typeface="Arial" panose="020B0604020202020204" pitchFamily="34" charset="0"/>
              <a:buChar char="•"/>
            </a:pPr>
            <a:r>
              <a:rPr lang="en-US" dirty="0"/>
              <a:t>The Enclave is set to represent 5% of the USA population accounting for 1 in 20 people.</a:t>
            </a:r>
          </a:p>
          <a:p>
            <a:pPr marL="457200" indent="-457200">
              <a:buFont typeface="Arial" panose="020B0604020202020204" pitchFamily="34" charset="0"/>
              <a:buChar char="•"/>
            </a:pPr>
            <a:r>
              <a:rPr lang="en-US" dirty="0"/>
              <a:t>Maternal mortality resulting from a positive Covid-19 test or hospital stay before/during pregnancy. Currently fetuses that are exposed to Covid-19 have been born with a compromised immune system, experience still-birth, premature birth or in severe cases death.</a:t>
            </a:r>
          </a:p>
          <a:p>
            <a:pPr marL="457200" indent="-457200">
              <a:buFont typeface="Arial" panose="020B0604020202020204" pitchFamily="34" charset="0"/>
              <a:buChar char="•"/>
            </a:pPr>
            <a:r>
              <a:rPr lang="en-US" dirty="0"/>
              <a:t>The global patient identifiers should assist in optimizing the current pipeline and models to better represented the population.</a:t>
            </a:r>
          </a:p>
        </p:txBody>
      </p:sp>
    </p:spTree>
    <p:extLst>
      <p:ext uri="{BB962C8B-B14F-4D97-AF65-F5344CB8AC3E}">
        <p14:creationId xmlns:p14="http://schemas.microsoft.com/office/powerpoint/2010/main" val="200993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1F59-77F8-5D97-3AF2-3F68D4BC9199}"/>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A8688864-80D8-87F4-965B-B1A32E156D27}"/>
              </a:ext>
            </a:extLst>
          </p:cNvPr>
          <p:cNvSpPr txBox="1"/>
          <p:nvPr/>
        </p:nvSpPr>
        <p:spPr>
          <a:xfrm>
            <a:off x="2144684" y="3075709"/>
            <a:ext cx="20166676" cy="8586966"/>
          </a:xfrm>
          <a:prstGeom prst="rect">
            <a:avLst/>
          </a:prstGeom>
          <a:noFill/>
        </p:spPr>
        <p:txBody>
          <a:bodyPr wrap="square" rtlCol="0">
            <a:spAutoFit/>
          </a:bodyPr>
          <a:lstStyle/>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 National Covid Cohort Collaborative (N3C). (n.d.). National Covid Cohort Collaborative (N3C). Retrieved April 18, 2023, from https://covid.cd2h.org/n3c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 Phenotype &amp;amp; Data Acquisition Workstream. Phenotype &amp;amp; Data Acquisition Workstream | N3C. (n.d.). Retrieved April 18, 2023, from https://covid.cd2h.org/N3C_phenotype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[3] N3C Data Enclave Tools. N3C. (n.d.). Retrieved April 18, 2023, from https://covid.cd2h.org/tools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[4] </a:t>
            </a:r>
            <a:r>
              <a:rPr lang="en-US" sz="24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PySpark</a:t>
            </a: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programming: What is </a:t>
            </a:r>
            <a:r>
              <a:rPr lang="en-US" sz="24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pyspark</a:t>
            </a: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Introduction to </a:t>
            </a:r>
            <a:r>
              <a:rPr lang="en-US" sz="24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pyspark</a:t>
            </a: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400"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Edureka</a:t>
            </a: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(2022, November 18). Retrieved April 18, 2023, from https://www.edureka.co/blog/pyspark-programming/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[5] U.S. Department of Health and Human Services. (n.d.). U.S. Department of Health and Human Services. National Institutes of Health. Retrieved April 18, 2023, from https://unite.nih.gov/docs/foundry/transforms-python/pyspark-overview/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[6] Sage Bionetworks, info@sagebase.org. (n.d.). Sage bionetworks. Synapse. Retrieved April 18, 2023, from https://www.synapse.org/#!Synapse:syn33576900/wiki/ </a:t>
            </a:r>
          </a:p>
          <a:p>
            <a:pPr marL="465138" indent="-465138"/>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[7] OMOP. (n.d.). Common Data Model. OMOP Common Data Model. Retrieved April 18, 2023, from https://ohdsi.github.io/CommonDataModel/index.html </a:t>
            </a:r>
          </a:p>
          <a:p>
            <a:pPr algn="ct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Acknowledgments:</a:t>
            </a:r>
          </a:p>
          <a:p>
            <a:pPr algn="ct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The analyses described in this presentation were conducted with data or tools accessed through the NCATS N3C Data Enclave https://covid.cd2h.org and N3C Attribution &amp; Publication Policy v 1.2-2020-08-25b supported by NCATS U24 TR002306, Axle Informatics Subcontract: NCATS-P00438-B. This research was possible because of the patients whose information is included within the data and the organizations (https://ncats.nih.gov/n3c/resources/data-contribution/data-transfer-agreement-signatories) and scientists who have contributed to the on-going development of this community resource [https://doi.org/10.1093/jamia/ocaa196].</a:t>
            </a:r>
          </a:p>
          <a:p>
            <a:pPr algn="ct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endPar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80000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716531-EED7-E349-943E-3DD27A746386}"/>
              </a:ext>
            </a:extLst>
          </p:cNvPr>
          <p:cNvSpPr>
            <a:spLocks noGrp="1"/>
          </p:cNvSpPr>
          <p:nvPr>
            <p:ph type="title"/>
          </p:nvPr>
        </p:nvSpPr>
        <p:spPr/>
        <p:txBody>
          <a:bodyPr>
            <a:normAutofit/>
          </a:bodyPr>
          <a:lstStyle/>
          <a:p>
            <a:r>
              <a:rPr lang="en-US" dirty="0"/>
              <a:t>Abstract</a:t>
            </a:r>
          </a:p>
        </p:txBody>
      </p:sp>
      <p:sp>
        <p:nvSpPr>
          <p:cNvPr id="8" name="Text Placeholder 7">
            <a:extLst>
              <a:ext uri="{FF2B5EF4-FFF2-40B4-BE49-F238E27FC236}">
                <a16:creationId xmlns:a16="http://schemas.microsoft.com/office/drawing/2014/main" id="{D6BAAACF-F22F-BF46-B5A4-58014C95CDFC}"/>
              </a:ext>
            </a:extLst>
          </p:cNvPr>
          <p:cNvSpPr>
            <a:spLocks noGrp="1"/>
          </p:cNvSpPr>
          <p:nvPr>
            <p:ph type="body" sz="quarter" idx="10"/>
          </p:nvPr>
        </p:nvSpPr>
        <p:spPr/>
        <p:txBody>
          <a:bodyPr/>
          <a:lstStyle/>
          <a:p>
            <a:r>
              <a:rPr lang="en-US" dirty="0"/>
              <a:t>I present an end-to-end machine learning pipeline for aggregating, analyzing, and modeling the National COVID Cohort Collaborative (N3C) data on the Enclave system. To achieve this, I utilized Apache's </a:t>
            </a:r>
            <a:r>
              <a:rPr lang="en-US" dirty="0" err="1"/>
              <a:t>PySpark</a:t>
            </a:r>
            <a:r>
              <a:rPr lang="en-US" dirty="0"/>
              <a:t> </a:t>
            </a:r>
            <a:r>
              <a:rPr lang="en-US" dirty="0" err="1"/>
              <a:t>MLlib</a:t>
            </a:r>
            <a:r>
              <a:rPr lang="en-US" dirty="0"/>
              <a:t> functions and scale the approach on Enclave to the entire dataset to process millions of clinical observations to identify the most impactful attributes that support an accurate prediction model. </a:t>
            </a:r>
          </a:p>
          <a:p>
            <a:r>
              <a:rPr lang="en-US" dirty="0"/>
              <a:t>The pipeline is optimized for deployment on N3C Enclave and aims to inform clinical decisions by identifying the most relevant factors that would lead to death. The study implements three feature selectors and two machine learning methods in </a:t>
            </a:r>
            <a:r>
              <a:rPr lang="en-US" dirty="0" err="1"/>
              <a:t>PySpark</a:t>
            </a:r>
            <a:r>
              <a:rPr lang="en-US" dirty="0"/>
              <a:t>(v3.4) on the Enclave for processing noisy tabular data. Multiple conditions, observations, and drugs relevant to COVID-19 diagnoses and treatment were also identified.</a:t>
            </a:r>
          </a:p>
        </p:txBody>
      </p:sp>
    </p:spTree>
    <p:extLst>
      <p:ext uri="{BB962C8B-B14F-4D97-AF65-F5344CB8AC3E}">
        <p14:creationId xmlns:p14="http://schemas.microsoft.com/office/powerpoint/2010/main" val="209405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F059-A2D0-E3AB-F169-4C54F0DBB208}"/>
              </a:ext>
            </a:extLst>
          </p:cNvPr>
          <p:cNvSpPr>
            <a:spLocks noGrp="1"/>
          </p:cNvSpPr>
          <p:nvPr>
            <p:ph type="title"/>
          </p:nvPr>
        </p:nvSpPr>
        <p:spPr>
          <a:xfrm>
            <a:off x="7137862" y="5460900"/>
            <a:ext cx="11100262" cy="1189281"/>
          </a:xfrm>
        </p:spPr>
        <p:txBody>
          <a:bodyPr/>
          <a:lstStyle/>
          <a:p>
            <a:r>
              <a:rPr lang="en-US" dirty="0"/>
              <a:t>THANK YOU!</a:t>
            </a:r>
          </a:p>
        </p:txBody>
      </p:sp>
    </p:spTree>
    <p:extLst>
      <p:ext uri="{BB962C8B-B14F-4D97-AF65-F5344CB8AC3E}">
        <p14:creationId xmlns:p14="http://schemas.microsoft.com/office/powerpoint/2010/main" val="741013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idx="4294967295"/>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tr-TR"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rPr>
              <a:t>TABLE OF CONTENTS</a:t>
            </a:r>
          </a:p>
        </p:txBody>
      </p:sp>
      <p:sp>
        <p:nvSpPr>
          <p:cNvPr id="15" name="TextBox 14">
            <a:extLst>
              <a:ext uri="{FF2B5EF4-FFF2-40B4-BE49-F238E27FC236}">
                <a16:creationId xmlns:a16="http://schemas.microsoft.com/office/drawing/2014/main" id="{4F776C75-97E8-E443-BC93-ED8DBFB8730E}"/>
              </a:ext>
            </a:extLst>
          </p:cNvPr>
          <p:cNvSpPr txBox="1"/>
          <p:nvPr/>
        </p:nvSpPr>
        <p:spPr>
          <a:xfrm>
            <a:off x="1808857" y="3889971"/>
            <a:ext cx="4343395" cy="584775"/>
          </a:xfrm>
          <a:prstGeom prst="rect">
            <a:avLst/>
          </a:prstGeom>
          <a:noFill/>
        </p:spPr>
        <p:txBody>
          <a:bodyPr wrap="square" rtlCol="0">
            <a:spAutoFit/>
          </a:bodyPr>
          <a:lstStyle/>
          <a:p>
            <a:r>
              <a:rPr lang="tr-TR" sz="3200" b="1" spc="600" dirty="0">
                <a:solidFill>
                  <a:schemeClr val="accent3"/>
                </a:solidFill>
                <a:latin typeface="Nunito Sans" pitchFamily="2" charset="77"/>
                <a:ea typeface="Open Sans" panose="020B0606030504020204" pitchFamily="34" charset="0"/>
                <a:cs typeface="Open Sans" panose="020B0606030504020204" pitchFamily="34" charset="0"/>
              </a:rPr>
              <a:t>INTRODUCTION</a:t>
            </a:r>
          </a:p>
        </p:txBody>
      </p:sp>
      <p:sp>
        <p:nvSpPr>
          <p:cNvPr id="19" name="TextBox 18">
            <a:extLst>
              <a:ext uri="{FF2B5EF4-FFF2-40B4-BE49-F238E27FC236}">
                <a16:creationId xmlns:a16="http://schemas.microsoft.com/office/drawing/2014/main" id="{B997D2BE-CDDA-CE48-99AB-25D853A4B581}"/>
              </a:ext>
            </a:extLst>
          </p:cNvPr>
          <p:cNvSpPr txBox="1"/>
          <p:nvPr/>
        </p:nvSpPr>
        <p:spPr>
          <a:xfrm>
            <a:off x="1808856" y="4653533"/>
            <a:ext cx="4343400" cy="391645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National COVID Cohort Collaborative (N3C)</a:t>
            </a:r>
          </a:p>
          <a:p>
            <a:pPr marL="1371600" lvl="1"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OMOP Model</a:t>
            </a:r>
          </a:p>
          <a:p>
            <a:pPr marL="457200" indent="-457200">
              <a:lnSpc>
                <a:spcPct val="150000"/>
              </a:lnSpc>
              <a:buFont typeface="Arial" panose="020B0604020202020204" pitchFamily="34" charset="0"/>
              <a:buChar char="•"/>
            </a:pPr>
            <a:r>
              <a:rPr lang="en-US" sz="2800" dirty="0" err="1">
                <a:solidFill>
                  <a:schemeClr val="accent6"/>
                </a:solidFill>
                <a:latin typeface="Nunito Sans" pitchFamily="2" charset="77"/>
                <a:ea typeface="Open Sans" panose="020B0606030504020204" pitchFamily="34" charset="0"/>
                <a:cs typeface="Open Sans" panose="020B0606030504020204" pitchFamily="34" charset="0"/>
              </a:rPr>
              <a:t>PySpark</a:t>
            </a:r>
            <a:endParaRPr lang="en-US" sz="2800" dirty="0">
              <a:solidFill>
                <a:schemeClr val="accent6"/>
              </a:solidFill>
              <a:latin typeface="Nunito Sans" pitchFamily="2" charset="77"/>
              <a:ea typeface="Open Sans" panose="020B0606030504020204" pitchFamily="34" charset="0"/>
              <a:cs typeface="Open Sans" panose="020B0606030504020204" pitchFamily="34" charset="0"/>
            </a:endParaRPr>
          </a:p>
          <a:p>
            <a:pPr>
              <a:lnSpc>
                <a:spcPct val="150000"/>
              </a:lnSpc>
            </a:pPr>
            <a:endParaRPr lang="en-US" sz="2800" dirty="0">
              <a:solidFill>
                <a:schemeClr val="accent6"/>
              </a:solidFill>
              <a:latin typeface="Nunito Sans" pitchFamily="2" charset="77"/>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ABEDD3F-9359-A748-A7A8-4DD6FC88D4D2}"/>
              </a:ext>
              <a:ext uri="{C183D7F6-B498-43B3-948B-1728B52AA6E4}">
                <adec:decorative xmlns:adec="http://schemas.microsoft.com/office/drawing/2017/decorative" val="1"/>
              </a:ext>
            </a:extLst>
          </p:cNvPr>
          <p:cNvCxnSpPr/>
          <p:nvPr/>
        </p:nvCxnSpPr>
        <p:spPr>
          <a:xfrm>
            <a:off x="1518866" y="3895551"/>
            <a:ext cx="0" cy="434340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5F691D-4D01-7244-BD8A-D5CC59296253}"/>
              </a:ext>
            </a:extLst>
          </p:cNvPr>
          <p:cNvSpPr txBox="1"/>
          <p:nvPr/>
        </p:nvSpPr>
        <p:spPr>
          <a:xfrm>
            <a:off x="7379816" y="3889971"/>
            <a:ext cx="4343395" cy="584775"/>
          </a:xfrm>
          <a:prstGeom prst="rect">
            <a:avLst/>
          </a:prstGeom>
          <a:noFill/>
        </p:spPr>
        <p:txBody>
          <a:bodyPr wrap="square" rtlCol="0">
            <a:spAutoFit/>
          </a:bodyPr>
          <a:lstStyle/>
          <a:p>
            <a:r>
              <a:rPr lang="tr-TR" sz="3200" b="1" spc="600" dirty="0">
                <a:solidFill>
                  <a:schemeClr val="accent4"/>
                </a:solidFill>
                <a:latin typeface="Nunito Sans" pitchFamily="2" charset="77"/>
                <a:ea typeface="Open Sans" panose="020B0606030504020204" pitchFamily="34" charset="0"/>
                <a:cs typeface="Open Sans" panose="020B0606030504020204" pitchFamily="34" charset="0"/>
              </a:rPr>
              <a:t>M</a:t>
            </a:r>
            <a:r>
              <a:rPr lang="en-US" sz="3200" b="1" spc="600" dirty="0">
                <a:solidFill>
                  <a:schemeClr val="accent4"/>
                </a:solidFill>
                <a:latin typeface="Nunito Sans" pitchFamily="2" charset="77"/>
                <a:ea typeface="Open Sans" panose="020B0606030504020204" pitchFamily="34" charset="0"/>
                <a:cs typeface="Open Sans" panose="020B0606030504020204" pitchFamily="34" charset="0"/>
              </a:rPr>
              <a:t>OTIVATION</a:t>
            </a:r>
            <a:endParaRPr lang="tr-TR" sz="3200" b="1" spc="600" dirty="0">
              <a:solidFill>
                <a:schemeClr val="accent4"/>
              </a:solidFill>
              <a:latin typeface="Nunito Sans" pitchFamily="2" charset="77"/>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9C22689-7731-5444-9491-08CB8CA15301}"/>
              </a:ext>
            </a:extLst>
          </p:cNvPr>
          <p:cNvSpPr txBox="1"/>
          <p:nvPr/>
        </p:nvSpPr>
        <p:spPr>
          <a:xfrm>
            <a:off x="7379815" y="4653533"/>
            <a:ext cx="4343400" cy="197746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Covid-19 Pandemic</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Related Work</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Why Random Forest?</a:t>
            </a:r>
          </a:p>
        </p:txBody>
      </p:sp>
      <p:cxnSp>
        <p:nvCxnSpPr>
          <p:cNvPr id="23" name="Straight Connector 22">
            <a:extLst>
              <a:ext uri="{FF2B5EF4-FFF2-40B4-BE49-F238E27FC236}">
                <a16:creationId xmlns:a16="http://schemas.microsoft.com/office/drawing/2014/main" id="{F06D4E28-0E5C-F34D-A1A5-0D764ADF083B}"/>
              </a:ext>
              <a:ext uri="{C183D7F6-B498-43B3-948B-1728B52AA6E4}">
                <adec:decorative xmlns:adec="http://schemas.microsoft.com/office/drawing/2017/decorative" val="1"/>
              </a:ext>
            </a:extLst>
          </p:cNvPr>
          <p:cNvCxnSpPr/>
          <p:nvPr/>
        </p:nvCxnSpPr>
        <p:spPr>
          <a:xfrm>
            <a:off x="7089825" y="3895551"/>
            <a:ext cx="0" cy="43434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EEC7A4-1BA6-534E-BBF0-154B0DFEE85F}"/>
              </a:ext>
            </a:extLst>
          </p:cNvPr>
          <p:cNvSpPr txBox="1"/>
          <p:nvPr/>
        </p:nvSpPr>
        <p:spPr>
          <a:xfrm>
            <a:off x="12950775" y="3889971"/>
            <a:ext cx="4343395" cy="584775"/>
          </a:xfrm>
          <a:prstGeom prst="rect">
            <a:avLst/>
          </a:prstGeom>
          <a:noFill/>
        </p:spPr>
        <p:txBody>
          <a:bodyPr wrap="square" rtlCol="0">
            <a:spAutoFit/>
          </a:bodyPr>
          <a:lstStyle/>
          <a:p>
            <a:r>
              <a:rPr lang="en-US" sz="3200" b="1" spc="600" dirty="0">
                <a:solidFill>
                  <a:schemeClr val="accent5"/>
                </a:solidFill>
                <a:latin typeface="Nunito Sans" pitchFamily="2" charset="77"/>
                <a:ea typeface="Open Sans" panose="020B0606030504020204" pitchFamily="34" charset="0"/>
                <a:cs typeface="Open Sans" panose="020B0606030504020204" pitchFamily="34" charset="0"/>
              </a:rPr>
              <a:t>METHODOLOGY</a:t>
            </a:r>
            <a:endParaRPr lang="tr-TR" sz="3200" b="1" spc="600" dirty="0">
              <a:solidFill>
                <a:schemeClr val="accent5"/>
              </a:solidFill>
              <a:latin typeface="Nunito Sans" pitchFamily="2" charset="77"/>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19953670-6E2C-5845-B6C5-CE8EBA368FB4}"/>
              </a:ext>
            </a:extLst>
          </p:cNvPr>
          <p:cNvSpPr txBox="1"/>
          <p:nvPr/>
        </p:nvSpPr>
        <p:spPr>
          <a:xfrm>
            <a:off x="12950774" y="4653533"/>
            <a:ext cx="4343400" cy="26237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EDA</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Feature Selection</a:t>
            </a:r>
          </a:p>
          <a:p>
            <a:pPr marL="1371600" lvl="1"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Top 25 Id’s</a:t>
            </a:r>
          </a:p>
          <a:p>
            <a:pPr>
              <a:lnSpc>
                <a:spcPct val="150000"/>
              </a:lnSpc>
            </a:pPr>
            <a:endParaRPr lang="en-US" sz="2800" dirty="0">
              <a:solidFill>
                <a:schemeClr val="accent6"/>
              </a:solidFill>
              <a:latin typeface="Nunito Sans" pitchFamily="2" charset="77"/>
              <a:ea typeface="Open Sans" panose="020B0606030504020204" pitchFamily="34" charset="0"/>
              <a:cs typeface="Open Sans" panose="020B0606030504020204" pitchFamily="34" charset="0"/>
            </a:endParaRPr>
          </a:p>
        </p:txBody>
      </p:sp>
      <p:cxnSp>
        <p:nvCxnSpPr>
          <p:cNvPr id="26" name="Straight Connector 25">
            <a:extLst>
              <a:ext uri="{FF2B5EF4-FFF2-40B4-BE49-F238E27FC236}">
                <a16:creationId xmlns:a16="http://schemas.microsoft.com/office/drawing/2014/main" id="{A295010A-A522-4A41-AE84-D3B0384EA3C8}"/>
              </a:ext>
              <a:ext uri="{C183D7F6-B498-43B3-948B-1728B52AA6E4}">
                <adec:decorative xmlns:adec="http://schemas.microsoft.com/office/drawing/2017/decorative" val="1"/>
              </a:ext>
            </a:extLst>
          </p:cNvPr>
          <p:cNvCxnSpPr/>
          <p:nvPr/>
        </p:nvCxnSpPr>
        <p:spPr>
          <a:xfrm>
            <a:off x="12660784" y="3895551"/>
            <a:ext cx="0" cy="434340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074782-D96C-114D-9307-6075E1EF197C}"/>
              </a:ext>
            </a:extLst>
          </p:cNvPr>
          <p:cNvSpPr txBox="1"/>
          <p:nvPr/>
        </p:nvSpPr>
        <p:spPr>
          <a:xfrm>
            <a:off x="18521735" y="3889971"/>
            <a:ext cx="4343395" cy="584775"/>
          </a:xfrm>
          <a:prstGeom prst="rect">
            <a:avLst/>
          </a:prstGeom>
          <a:noFill/>
          <a:ln>
            <a:noFill/>
          </a:ln>
        </p:spPr>
        <p:txBody>
          <a:bodyPr wrap="square" rtlCol="0">
            <a:spAutoFit/>
          </a:bodyPr>
          <a:lstStyle/>
          <a:p>
            <a:r>
              <a:rPr lang="en-US" sz="3200" b="1" spc="600" dirty="0">
                <a:solidFill>
                  <a:schemeClr val="accent1"/>
                </a:solidFill>
                <a:latin typeface="Nunito Sans" pitchFamily="2" charset="77"/>
                <a:ea typeface="Open Sans" panose="020B0606030504020204" pitchFamily="34" charset="0"/>
                <a:cs typeface="Open Sans" panose="020B0606030504020204" pitchFamily="34" charset="0"/>
              </a:rPr>
              <a:t>RESULTS</a:t>
            </a:r>
            <a:endParaRPr lang="tr-TR" sz="3200" b="1" spc="600" dirty="0">
              <a:solidFill>
                <a:schemeClr val="accent1"/>
              </a:solidFill>
              <a:latin typeface="Nunito Sans" pitchFamily="2" charset="77"/>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662819A9-E731-BB49-878B-CA7D1CDDBFDE}"/>
              </a:ext>
            </a:extLst>
          </p:cNvPr>
          <p:cNvSpPr txBox="1"/>
          <p:nvPr/>
        </p:nvSpPr>
        <p:spPr>
          <a:xfrm>
            <a:off x="18521734" y="4653533"/>
            <a:ext cx="4343400" cy="1977464"/>
          </a:xfrm>
          <a:prstGeom prst="rect">
            <a:avLst/>
          </a:prstGeom>
          <a:noFill/>
          <a:ln>
            <a:noFill/>
          </a:ln>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Modeling</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Conclusion</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Future Work</a:t>
            </a:r>
          </a:p>
        </p:txBody>
      </p:sp>
      <p:cxnSp>
        <p:nvCxnSpPr>
          <p:cNvPr id="29" name="Straight Connector 28">
            <a:extLst>
              <a:ext uri="{FF2B5EF4-FFF2-40B4-BE49-F238E27FC236}">
                <a16:creationId xmlns:a16="http://schemas.microsoft.com/office/drawing/2014/main" id="{60C724C2-FCC9-8249-96EF-5E1F65DA7ECE}"/>
              </a:ext>
              <a:ext uri="{C183D7F6-B498-43B3-948B-1728B52AA6E4}">
                <adec:decorative xmlns:adec="http://schemas.microsoft.com/office/drawing/2017/decorative" val="1"/>
              </a:ext>
            </a:extLst>
          </p:cNvPr>
          <p:cNvCxnSpPr/>
          <p:nvPr/>
        </p:nvCxnSpPr>
        <p:spPr>
          <a:xfrm>
            <a:off x="18231744" y="3895551"/>
            <a:ext cx="0" cy="43434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0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A309-C9D9-2641-9E3E-4E10A3A939FF}"/>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E148928B-5533-1F45-B821-D97852D2A781}"/>
              </a:ext>
            </a:extLst>
          </p:cNvPr>
          <p:cNvSpPr>
            <a:spLocks noGrp="1"/>
          </p:cNvSpPr>
          <p:nvPr>
            <p:ph type="body" sz="quarter" idx="10"/>
          </p:nvPr>
        </p:nvSpPr>
        <p:spPr>
          <a:xfrm>
            <a:off x="3048000" y="2499546"/>
            <a:ext cx="18288000" cy="6629400"/>
          </a:xfrm>
        </p:spPr>
        <p:txBody>
          <a:bodyPr/>
          <a:lstStyle/>
          <a:p>
            <a:r>
              <a:rPr lang="en-US" b="1" dirty="0"/>
              <a:t>What is the National COVID Collaborative or the N3C?</a:t>
            </a:r>
          </a:p>
          <a:p>
            <a:pPr marL="457200" indent="-457200">
              <a:buFont typeface="Arial" panose="020B0604020202020204" pitchFamily="34" charset="0"/>
              <a:buChar char="•"/>
            </a:pPr>
            <a:r>
              <a:rPr lang="en-US" dirty="0"/>
              <a:t>An electronic system of health record-based de-sensitized data sets related to Covid-19 pandemic and patients. This data is harmonized, mapped, and curated by the Center for Data to Health (CD2H). [1]</a:t>
            </a:r>
          </a:p>
          <a:p>
            <a:pPr marL="457200" indent="-457200">
              <a:buFont typeface="Arial" panose="020B0604020202020204" pitchFamily="34" charset="0"/>
              <a:buChar char="•"/>
            </a:pPr>
            <a:r>
              <a:rPr lang="en-US" dirty="0"/>
              <a:t>The data and information created in the Enclave system are bound to it following level-2 clearance with DUR.</a:t>
            </a:r>
          </a:p>
          <a:p>
            <a:r>
              <a:rPr lang="en-US" b="1" dirty="0"/>
              <a:t>Mission</a:t>
            </a:r>
            <a:r>
              <a:rPr lang="en-US" dirty="0"/>
              <a:t>: “Identify patients and controls by establishing a common COVID-19 phenotype that will define the data pull for the limited data set, create a </a:t>
            </a:r>
            <a:r>
              <a:rPr lang="en-US" b="1" u="sng" dirty="0"/>
              <a:t>"white glove" </a:t>
            </a:r>
            <a:r>
              <a:rPr lang="en-US" dirty="0"/>
              <a:t>service to obtain data from each site by building easily adaptable scripts for each clinical data model, and ingest data into a secure location, per approved institutional agreements”[2]</a:t>
            </a:r>
          </a:p>
          <a:p>
            <a:r>
              <a:rPr lang="en-US" b="1" dirty="0"/>
              <a:t>Enclave Tools:</a:t>
            </a:r>
          </a:p>
        </p:txBody>
      </p:sp>
      <p:pic>
        <p:nvPicPr>
          <p:cNvPr id="5" name="Picture 4">
            <a:extLst>
              <a:ext uri="{FF2B5EF4-FFF2-40B4-BE49-F238E27FC236}">
                <a16:creationId xmlns:a16="http://schemas.microsoft.com/office/drawing/2014/main" id="{854472A8-1631-5D96-2F3B-2043D078B2BB}"/>
              </a:ext>
            </a:extLst>
          </p:cNvPr>
          <p:cNvPicPr>
            <a:picLocks noChangeAspect="1"/>
          </p:cNvPicPr>
          <p:nvPr/>
        </p:nvPicPr>
        <p:blipFill>
          <a:blip r:embed="rId3"/>
          <a:stretch>
            <a:fillRect/>
          </a:stretch>
        </p:blipFill>
        <p:spPr>
          <a:xfrm>
            <a:off x="9319970" y="9128946"/>
            <a:ext cx="2118544" cy="1741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72CFCDE-B4D4-70DA-8E9D-9A95C3648496}"/>
              </a:ext>
            </a:extLst>
          </p:cNvPr>
          <p:cNvPicPr>
            <a:picLocks noChangeAspect="1"/>
          </p:cNvPicPr>
          <p:nvPr/>
        </p:nvPicPr>
        <p:blipFill>
          <a:blip r:embed="rId4"/>
          <a:stretch>
            <a:fillRect/>
          </a:stretch>
        </p:blipFill>
        <p:spPr>
          <a:xfrm>
            <a:off x="6057513" y="9352982"/>
            <a:ext cx="1969941" cy="116215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59146BC-9A7F-33FA-4152-5540CC6ABDC7}"/>
              </a:ext>
            </a:extLst>
          </p:cNvPr>
          <p:cNvSpPr txBox="1"/>
          <p:nvPr/>
        </p:nvSpPr>
        <p:spPr>
          <a:xfrm>
            <a:off x="8168386" y="10014401"/>
            <a:ext cx="1010652" cy="646331"/>
          </a:xfrm>
          <a:prstGeom prst="rect">
            <a:avLst/>
          </a:prstGeom>
          <a:noFill/>
        </p:spPr>
        <p:txBody>
          <a:bodyPr wrap="square">
            <a:spAutoFit/>
          </a:bodyPr>
          <a:lstStyle/>
          <a:p>
            <a:r>
              <a:rPr lang="en-US" dirty="0">
                <a:solidFill>
                  <a:schemeClr val="bg1"/>
                </a:solidFill>
              </a:rPr>
              <a:t>[3]</a:t>
            </a:r>
          </a:p>
        </p:txBody>
      </p:sp>
      <p:sp>
        <p:nvSpPr>
          <p:cNvPr id="12" name="TextBox 11">
            <a:extLst>
              <a:ext uri="{FF2B5EF4-FFF2-40B4-BE49-F238E27FC236}">
                <a16:creationId xmlns:a16="http://schemas.microsoft.com/office/drawing/2014/main" id="{AAEFA12A-E92A-29A0-15D7-6571F20056FD}"/>
              </a:ext>
            </a:extLst>
          </p:cNvPr>
          <p:cNvSpPr txBox="1"/>
          <p:nvPr/>
        </p:nvSpPr>
        <p:spPr>
          <a:xfrm>
            <a:off x="11686674" y="10337566"/>
            <a:ext cx="1010652" cy="646331"/>
          </a:xfrm>
          <a:prstGeom prst="rect">
            <a:avLst/>
          </a:prstGeom>
          <a:noFill/>
        </p:spPr>
        <p:txBody>
          <a:bodyPr wrap="square">
            <a:spAutoFit/>
          </a:bodyPr>
          <a:lstStyle/>
          <a:p>
            <a:r>
              <a:rPr lang="en-US" dirty="0">
                <a:solidFill>
                  <a:schemeClr val="bg1"/>
                </a:solidFill>
              </a:rPr>
              <a:t>[3]</a:t>
            </a:r>
          </a:p>
        </p:txBody>
      </p:sp>
    </p:spTree>
    <p:extLst>
      <p:ext uri="{BB962C8B-B14F-4D97-AF65-F5344CB8AC3E}">
        <p14:creationId xmlns:p14="http://schemas.microsoft.com/office/powerpoint/2010/main" val="411966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0896-7604-7F03-F4B5-EBDAB6E725F7}"/>
              </a:ext>
            </a:extLst>
          </p:cNvPr>
          <p:cNvSpPr>
            <a:spLocks noGrp="1"/>
          </p:cNvSpPr>
          <p:nvPr>
            <p:ph type="title"/>
          </p:nvPr>
        </p:nvSpPr>
        <p:spPr/>
        <p:txBody>
          <a:bodyPr/>
          <a:lstStyle/>
          <a:p>
            <a:r>
              <a:rPr lang="en-US" dirty="0"/>
              <a:t>‘White Glove’</a:t>
            </a:r>
          </a:p>
        </p:txBody>
      </p:sp>
      <p:sp>
        <p:nvSpPr>
          <p:cNvPr id="3" name="Text Placeholder 2">
            <a:extLst>
              <a:ext uri="{FF2B5EF4-FFF2-40B4-BE49-F238E27FC236}">
                <a16:creationId xmlns:a16="http://schemas.microsoft.com/office/drawing/2014/main" id="{DA392A41-90E5-877C-71B7-6BDAF89B4548}"/>
              </a:ext>
            </a:extLst>
          </p:cNvPr>
          <p:cNvSpPr>
            <a:spLocks noGrp="1"/>
          </p:cNvSpPr>
          <p:nvPr>
            <p:ph type="body" sz="quarter" idx="10"/>
          </p:nvPr>
        </p:nvSpPr>
        <p:spPr>
          <a:xfrm>
            <a:off x="1531088" y="2977596"/>
            <a:ext cx="8158344" cy="7772400"/>
          </a:xfrm>
        </p:spPr>
        <p:txBody>
          <a:bodyPr/>
          <a:lstStyle/>
          <a:p>
            <a:r>
              <a:rPr lang="en-US" dirty="0"/>
              <a:t>“The Observational Medical Outcomes Partnership (OMOP) Common Data Model (CDM) is an open community data standard, designed to standardize the structure and content of observational data and to enable efficient analyses that can produce reliable evidence” [7]</a:t>
            </a:r>
          </a:p>
        </p:txBody>
      </p:sp>
      <p:pic>
        <p:nvPicPr>
          <p:cNvPr id="7" name="Picture Placeholder 6" descr="A screenshot of a computer&#10;&#10;Description automatically generated with low confidence">
            <a:extLst>
              <a:ext uri="{FF2B5EF4-FFF2-40B4-BE49-F238E27FC236}">
                <a16:creationId xmlns:a16="http://schemas.microsoft.com/office/drawing/2014/main" id="{8494B240-18BA-DC1D-F9C2-0EB24C1ACF7D}"/>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l="44" r="-2579"/>
          <a:stretch/>
        </p:blipFill>
        <p:spPr>
          <a:xfrm>
            <a:off x="10523619" y="2576544"/>
            <a:ext cx="13234739" cy="777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C2873677-5F33-5A1A-C259-DE9C88C8F20A}"/>
              </a:ext>
            </a:extLst>
          </p:cNvPr>
          <p:cNvSpPr txBox="1"/>
          <p:nvPr/>
        </p:nvSpPr>
        <p:spPr>
          <a:xfrm>
            <a:off x="23485643" y="10677791"/>
            <a:ext cx="898357" cy="461665"/>
          </a:xfrm>
          <a:prstGeom prst="rect">
            <a:avLst/>
          </a:prstGeom>
          <a:noFill/>
        </p:spPr>
        <p:txBody>
          <a:bodyPr wrap="square" rtlCol="0">
            <a:spAutoFit/>
          </a:bodyPr>
          <a:lstStyle/>
          <a:p>
            <a:pPr algn="ct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[7]</a:t>
            </a:r>
          </a:p>
        </p:txBody>
      </p:sp>
    </p:spTree>
    <p:extLst>
      <p:ext uri="{BB962C8B-B14F-4D97-AF65-F5344CB8AC3E}">
        <p14:creationId xmlns:p14="http://schemas.microsoft.com/office/powerpoint/2010/main" val="7706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ED00E-A9A6-B3B6-32F1-77F06D162668}"/>
              </a:ext>
            </a:extLst>
          </p:cNvPr>
          <p:cNvSpPr>
            <a:spLocks noGrp="1"/>
          </p:cNvSpPr>
          <p:nvPr>
            <p:ph type="title"/>
          </p:nvPr>
        </p:nvSpPr>
        <p:spPr/>
        <p:txBody>
          <a:bodyPr/>
          <a:lstStyle/>
          <a:p>
            <a:r>
              <a:rPr lang="en-US" dirty="0" err="1"/>
              <a:t>PySpark</a:t>
            </a:r>
            <a:endParaRPr lang="en-US" dirty="0"/>
          </a:p>
        </p:txBody>
      </p:sp>
      <p:sp>
        <p:nvSpPr>
          <p:cNvPr id="3" name="Text Placeholder 2">
            <a:extLst>
              <a:ext uri="{FF2B5EF4-FFF2-40B4-BE49-F238E27FC236}">
                <a16:creationId xmlns:a16="http://schemas.microsoft.com/office/drawing/2014/main" id="{C25A3433-B052-3020-01A7-0857DB360174}"/>
              </a:ext>
            </a:extLst>
          </p:cNvPr>
          <p:cNvSpPr>
            <a:spLocks noGrp="1"/>
          </p:cNvSpPr>
          <p:nvPr>
            <p:ph type="body" sz="quarter" idx="10"/>
          </p:nvPr>
        </p:nvSpPr>
        <p:spPr>
          <a:xfrm>
            <a:off x="1531088" y="2280684"/>
            <a:ext cx="22435816" cy="9061083"/>
          </a:xfrm>
        </p:spPr>
        <p:txBody>
          <a:bodyPr/>
          <a:lstStyle/>
          <a:p>
            <a:r>
              <a:rPr lang="en-US" dirty="0"/>
              <a:t>“Enclave natively with Spark SQL, or with R or Python using the </a:t>
            </a:r>
            <a:r>
              <a:rPr lang="en-US" dirty="0" err="1"/>
              <a:t>SparkR</a:t>
            </a:r>
            <a:r>
              <a:rPr lang="en-US" dirty="0"/>
              <a:t> or </a:t>
            </a:r>
            <a:r>
              <a:rPr lang="en-US" dirty="0" err="1"/>
              <a:t>PySpark</a:t>
            </a:r>
            <a:r>
              <a:rPr lang="en-US" dirty="0"/>
              <a:t> packages” [3]</a:t>
            </a:r>
          </a:p>
          <a:p>
            <a:r>
              <a:rPr lang="en-US" dirty="0"/>
              <a:t>Why use </a:t>
            </a:r>
            <a:r>
              <a:rPr lang="en-US" dirty="0" err="1"/>
              <a:t>PySpark</a:t>
            </a:r>
            <a:r>
              <a:rPr lang="en-US" dirty="0"/>
              <a:t> in the Enclave?</a:t>
            </a:r>
          </a:p>
          <a:p>
            <a:pPr marL="457200" indent="-457200">
              <a:buFont typeface="Arial" panose="020B0604020202020204" pitchFamily="34" charset="0"/>
              <a:buChar char="•"/>
            </a:pPr>
            <a:r>
              <a:rPr lang="en-US" dirty="0"/>
              <a:t>“In Palantir Foundry, which is a data operating system, datasets are automatically linked via parent-child (or, source-result) directed tree relationships. This makes it easy for anyone to trace the data lineage of Spark transformations.”[5]</a:t>
            </a:r>
          </a:p>
          <a:p>
            <a:r>
              <a:rPr lang="en-US" dirty="0"/>
              <a:t>Overall?</a:t>
            </a:r>
          </a:p>
          <a:p>
            <a:pPr marL="457200" indent="-457200">
              <a:buFont typeface="Arial" panose="020B0604020202020204" pitchFamily="34" charset="0"/>
              <a:buChar char="•"/>
            </a:pPr>
            <a:r>
              <a:rPr lang="en-US" dirty="0"/>
              <a:t>It is structurally like SQL, but the data frames are immutable meaning it cannot be changed after creation but can be transformed.</a:t>
            </a:r>
          </a:p>
          <a:p>
            <a:pPr marL="457200" indent="-457200">
              <a:buFont typeface="Arial" panose="020B0604020202020204" pitchFamily="34" charset="0"/>
              <a:buChar char="•"/>
            </a:pPr>
            <a:r>
              <a:rPr lang="en-US" dirty="0"/>
              <a:t>Enclave benefits from Spark's lazy evaluation, an action (made up of transformation tasks) is performed only when a build is triggered,</a:t>
            </a:r>
          </a:p>
          <a:p>
            <a:pPr marL="457200" indent="-457200">
              <a:buFont typeface="Arial" panose="020B0604020202020204" pitchFamily="34" charset="0"/>
              <a:buChar char="•"/>
            </a:pPr>
            <a:r>
              <a:rPr lang="en-US" dirty="0"/>
              <a:t>Resilient Distributed Datasets (RDD) is the underlying structure of the data frames allowing for several transformations ran in parallel.</a:t>
            </a:r>
          </a:p>
          <a:p>
            <a:pPr marL="457200" indent="-457200">
              <a:buFont typeface="Arial" panose="020B0604020202020204" pitchFamily="34" charset="0"/>
              <a:buChar char="•"/>
            </a:pPr>
            <a:r>
              <a:rPr lang="en-US" dirty="0"/>
              <a:t>Spark Data Frames are optimized for large data sets leading to the assumption that our models should perform better in </a:t>
            </a:r>
            <a:r>
              <a:rPr lang="en-US" dirty="0" err="1"/>
              <a:t>PySpark</a:t>
            </a:r>
            <a:r>
              <a:rPr lang="en-US" dirty="0"/>
              <a:t> over solely Python.</a:t>
            </a:r>
          </a:p>
        </p:txBody>
      </p:sp>
      <p:pic>
        <p:nvPicPr>
          <p:cNvPr id="9" name="Picture 8" descr="A picture containing logo&#10;&#10;Description automatically generated">
            <a:extLst>
              <a:ext uri="{FF2B5EF4-FFF2-40B4-BE49-F238E27FC236}">
                <a16:creationId xmlns:a16="http://schemas.microsoft.com/office/drawing/2014/main" id="{22A42DB7-43F4-2FF6-68F0-664A21EAC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9" y="520868"/>
            <a:ext cx="8726905" cy="1593683"/>
          </a:xfrm>
          <a:prstGeom prst="rect">
            <a:avLst/>
          </a:prstGeom>
        </p:spPr>
      </p:pic>
      <p:sp>
        <p:nvSpPr>
          <p:cNvPr id="13" name="TextBox 12">
            <a:extLst>
              <a:ext uri="{FF2B5EF4-FFF2-40B4-BE49-F238E27FC236}">
                <a16:creationId xmlns:a16="http://schemas.microsoft.com/office/drawing/2014/main" id="{0CD8C352-04E6-902A-80D1-3634DC91D341}"/>
              </a:ext>
            </a:extLst>
          </p:cNvPr>
          <p:cNvSpPr txBox="1"/>
          <p:nvPr/>
        </p:nvSpPr>
        <p:spPr>
          <a:xfrm>
            <a:off x="14486021" y="490792"/>
            <a:ext cx="978569" cy="646331"/>
          </a:xfrm>
          <a:prstGeom prst="rect">
            <a:avLst/>
          </a:prstGeom>
          <a:noFill/>
        </p:spPr>
        <p:txBody>
          <a:bodyPr wrap="square">
            <a:spAutoFit/>
          </a:bodyPr>
          <a:lstStyle/>
          <a:p>
            <a:r>
              <a:rPr lang="en-US" dirty="0">
                <a:solidFill>
                  <a:schemeClr val="bg1"/>
                </a:solidFill>
              </a:rPr>
              <a:t>[4]</a:t>
            </a:r>
          </a:p>
        </p:txBody>
      </p:sp>
    </p:spTree>
    <p:extLst>
      <p:ext uri="{BB962C8B-B14F-4D97-AF65-F5344CB8AC3E}">
        <p14:creationId xmlns:p14="http://schemas.microsoft.com/office/powerpoint/2010/main" val="52598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572126-44DE-2D4A-98C7-538B4A297B31}"/>
              </a:ext>
            </a:extLst>
          </p:cNvPr>
          <p:cNvSpPr>
            <a:spLocks noGrp="1"/>
          </p:cNvSpPr>
          <p:nvPr>
            <p:ph type="title"/>
          </p:nvPr>
        </p:nvSpPr>
        <p:spPr/>
        <p:txBody>
          <a:bodyPr>
            <a:normAutofit fontScale="90000"/>
          </a:bodyPr>
          <a:lstStyle/>
          <a:p>
            <a:r>
              <a:rPr lang="en-US" dirty="0"/>
              <a:t>Healthcare and the Covid-19 Pandemic</a:t>
            </a:r>
          </a:p>
        </p:txBody>
      </p:sp>
      <p:pic>
        <p:nvPicPr>
          <p:cNvPr id="3" name="Picture Placeholder 2" descr="Chart, histogram&#10;&#10;Description automatically generated">
            <a:extLst>
              <a:ext uri="{FF2B5EF4-FFF2-40B4-BE49-F238E27FC236}">
                <a16:creationId xmlns:a16="http://schemas.microsoft.com/office/drawing/2014/main" id="{F7314999-0F40-EC47-879A-9F58068500D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563" b="624"/>
          <a:stretch/>
        </p:blipFill>
        <p:spPr>
          <a:xfrm>
            <a:off x="1661853" y="2326105"/>
            <a:ext cx="19290274" cy="8931897"/>
          </a:xfrm>
        </p:spPr>
      </p:pic>
      <p:sp>
        <p:nvSpPr>
          <p:cNvPr id="4" name="TextBox 3">
            <a:extLst>
              <a:ext uri="{FF2B5EF4-FFF2-40B4-BE49-F238E27FC236}">
                <a16:creationId xmlns:a16="http://schemas.microsoft.com/office/drawing/2014/main" id="{2E669AC0-FA2B-7AD0-3600-9CDED9BD52E0}"/>
              </a:ext>
            </a:extLst>
          </p:cNvPr>
          <p:cNvSpPr txBox="1"/>
          <p:nvPr/>
        </p:nvSpPr>
        <p:spPr>
          <a:xfrm>
            <a:off x="21416211" y="10796337"/>
            <a:ext cx="898357" cy="461665"/>
          </a:xfrm>
          <a:prstGeom prst="rect">
            <a:avLst/>
          </a:prstGeom>
          <a:noFill/>
        </p:spPr>
        <p:txBody>
          <a:bodyPr wrap="square" rtlCol="0">
            <a:spAutoFit/>
          </a:bodyPr>
          <a:lstStyle/>
          <a:p>
            <a:pPr algn="ctr"/>
            <a:r>
              <a:rPr lang="en-US"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[8]</a:t>
            </a:r>
          </a:p>
        </p:txBody>
      </p:sp>
    </p:spTree>
    <p:extLst>
      <p:ext uri="{BB962C8B-B14F-4D97-AF65-F5344CB8AC3E}">
        <p14:creationId xmlns:p14="http://schemas.microsoft.com/office/powerpoint/2010/main" val="255515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p:txBody>
          <a:bodyPr/>
          <a:lstStyle/>
          <a:p>
            <a:r>
              <a:rPr lang="en-US" dirty="0"/>
              <a:t>Related Work</a:t>
            </a:r>
          </a:p>
        </p:txBody>
      </p:sp>
      <p:sp>
        <p:nvSpPr>
          <p:cNvPr id="19" name="Text Placeholder 18">
            <a:extLst>
              <a:ext uri="{FF2B5EF4-FFF2-40B4-BE49-F238E27FC236}">
                <a16:creationId xmlns:a16="http://schemas.microsoft.com/office/drawing/2014/main" id="{D968E9CC-C971-8749-9AC4-358E669F5C3C}"/>
              </a:ext>
            </a:extLst>
          </p:cNvPr>
          <p:cNvSpPr>
            <a:spLocks noGrp="1"/>
          </p:cNvSpPr>
          <p:nvPr>
            <p:ph type="body" sz="quarter" idx="10"/>
          </p:nvPr>
        </p:nvSpPr>
        <p:spPr>
          <a:xfrm>
            <a:off x="1531088" y="2280685"/>
            <a:ext cx="12151661" cy="7772400"/>
          </a:xfrm>
        </p:spPr>
        <p:txBody>
          <a:bodyPr/>
          <a:lstStyle/>
          <a:p>
            <a:r>
              <a:rPr lang="en-US" dirty="0"/>
              <a:t>Long COVID Computational Challenge 2023:</a:t>
            </a:r>
          </a:p>
          <a:p>
            <a:r>
              <a:rPr lang="en-US" dirty="0"/>
              <a:t>“The primary objective of the Long COVID Computational Challenge (L3C) is to focus on the prognostic problem by developing AI/ML models and algorithms that serve as open-source tools for using structured medical records to identify which patients infected with SARS-CoV-2 have a high likelihood of developing PASC/Long COVID”[6]</a:t>
            </a:r>
          </a:p>
          <a:p>
            <a:r>
              <a:rPr lang="en-US" dirty="0"/>
              <a:t>Models:</a:t>
            </a:r>
          </a:p>
          <a:p>
            <a:pPr marL="457200" indent="-457200">
              <a:buFont typeface="Arial" panose="020B0604020202020204" pitchFamily="34" charset="0"/>
              <a:buChar char="•"/>
            </a:pPr>
            <a:r>
              <a:rPr lang="en-US" u="sng" dirty="0"/>
              <a:t>Logistic Regression, Random Forest</a:t>
            </a:r>
            <a:r>
              <a:rPr lang="en-US" dirty="0"/>
              <a:t>, Gradient Boosting</a:t>
            </a:r>
            <a:r>
              <a:rPr lang="en-US" b="1" dirty="0"/>
              <a:t>,</a:t>
            </a:r>
            <a:r>
              <a:rPr lang="en-US" dirty="0"/>
              <a:t> Decision Tree</a:t>
            </a:r>
          </a:p>
          <a:p>
            <a:r>
              <a:rPr lang="en-US" dirty="0"/>
              <a:t>Feature Selectors:</a:t>
            </a:r>
          </a:p>
          <a:p>
            <a:pPr marL="457200" indent="-457200">
              <a:buFont typeface="Arial" panose="020B0604020202020204" pitchFamily="34" charset="0"/>
              <a:buChar char="•"/>
            </a:pPr>
            <a:r>
              <a:rPr lang="en-US" dirty="0"/>
              <a:t>Variance Threshold, </a:t>
            </a:r>
            <a:r>
              <a:rPr lang="en-US" u="sng" dirty="0"/>
              <a:t>Logistic Regression (vanilla</a:t>
            </a:r>
            <a:r>
              <a:rPr lang="en-US" dirty="0"/>
              <a:t>/permutation), </a:t>
            </a:r>
            <a:r>
              <a:rPr lang="en-US" u="sng" dirty="0"/>
              <a:t>Random Forest (vanilla</a:t>
            </a:r>
            <a:r>
              <a:rPr lang="en-US" dirty="0"/>
              <a:t>/recursive elimination/permutations),  Ridge Regression regularization, Sequential feature Selection</a:t>
            </a:r>
          </a:p>
          <a:p>
            <a:endParaRPr lang="en-US" dirty="0"/>
          </a:p>
          <a:p>
            <a:endParaRPr lang="en-US" dirty="0"/>
          </a:p>
        </p:txBody>
      </p:sp>
      <p:graphicFrame>
        <p:nvGraphicFramePr>
          <p:cNvPr id="4" name="Table 3">
            <a:extLst>
              <a:ext uri="{FF2B5EF4-FFF2-40B4-BE49-F238E27FC236}">
                <a16:creationId xmlns:a16="http://schemas.microsoft.com/office/drawing/2014/main" id="{5595477E-70F1-1623-A2EC-DA1F05FCD457}"/>
              </a:ext>
            </a:extLst>
          </p:cNvPr>
          <p:cNvGraphicFramePr>
            <a:graphicFrameLocks noGrp="1"/>
          </p:cNvGraphicFramePr>
          <p:nvPr>
            <p:extLst>
              <p:ext uri="{D42A27DB-BD31-4B8C-83A1-F6EECF244321}">
                <p14:modId xmlns:p14="http://schemas.microsoft.com/office/powerpoint/2010/main" val="2046971977"/>
              </p:ext>
            </p:extLst>
          </p:nvPr>
        </p:nvGraphicFramePr>
        <p:xfrm>
          <a:off x="13989575" y="2280685"/>
          <a:ext cx="8863337" cy="8618759"/>
        </p:xfrm>
        <a:graphic>
          <a:graphicData uri="http://schemas.openxmlformats.org/drawingml/2006/table">
            <a:tbl>
              <a:tblPr>
                <a:tableStyleId>{69CF1AB2-1976-4502-BF36-3FF5EA218861}</a:tableStyleId>
              </a:tblPr>
              <a:tblGrid>
                <a:gridCol w="3707540">
                  <a:extLst>
                    <a:ext uri="{9D8B030D-6E8A-4147-A177-3AD203B41FA5}">
                      <a16:colId xmlns:a16="http://schemas.microsoft.com/office/drawing/2014/main" val="2889640750"/>
                    </a:ext>
                  </a:extLst>
                </a:gridCol>
                <a:gridCol w="2751689">
                  <a:extLst>
                    <a:ext uri="{9D8B030D-6E8A-4147-A177-3AD203B41FA5}">
                      <a16:colId xmlns:a16="http://schemas.microsoft.com/office/drawing/2014/main" val="195804209"/>
                    </a:ext>
                  </a:extLst>
                </a:gridCol>
                <a:gridCol w="2404108">
                  <a:extLst>
                    <a:ext uri="{9D8B030D-6E8A-4147-A177-3AD203B41FA5}">
                      <a16:colId xmlns:a16="http://schemas.microsoft.com/office/drawing/2014/main" val="4277787166"/>
                    </a:ext>
                  </a:extLst>
                </a:gridCol>
              </a:tblGrid>
              <a:tr h="324729">
                <a:tc rowSpan="2">
                  <a:txBody>
                    <a:bodyPr/>
                    <a:lstStyle/>
                    <a:p>
                      <a:pPr marL="0" algn="l" defTabSz="2194560" rtl="0" eaLnBrk="1" fontAlgn="ctr" latinLnBrk="0" hangingPunct="1"/>
                      <a:r>
                        <a:rPr lang="en-US" sz="2000" b="1" u="none" strike="noStrike" kern="1200" dirty="0">
                          <a:solidFill>
                            <a:schemeClr val="dk1"/>
                          </a:solidFill>
                          <a:effectLst/>
                        </a:rPr>
                        <a:t>Data Set</a:t>
                      </a:r>
                      <a:endParaRPr lang="en-US" sz="2000" b="1" u="none" strike="noStrike" kern="1200" dirty="0">
                        <a:solidFill>
                          <a:schemeClr val="dk1"/>
                        </a:solidFill>
                        <a:effectLst/>
                        <a:latin typeface="+mn-lt"/>
                        <a:ea typeface="+mn-ea"/>
                        <a:cs typeface="+mn-cs"/>
                      </a:endParaRPr>
                    </a:p>
                  </a:txBody>
                  <a:tcPr marL="3810" marR="3810" marT="3810" marB="0" anchor="ctr"/>
                </a:tc>
                <a:tc gridSpan="2">
                  <a:txBody>
                    <a:bodyPr/>
                    <a:lstStyle/>
                    <a:p>
                      <a:pPr marL="0" algn="l" defTabSz="2194560" rtl="0" eaLnBrk="1" fontAlgn="ctr" latinLnBrk="0" hangingPunct="1"/>
                      <a:r>
                        <a:rPr lang="en-US" sz="2000" b="1" u="none" strike="noStrike" kern="1200" dirty="0">
                          <a:solidFill>
                            <a:schemeClr val="dk1"/>
                          </a:solidFill>
                          <a:effectLst/>
                        </a:rPr>
                        <a:t>Rows X Columns (% missing values)</a:t>
                      </a:r>
                      <a:endParaRPr lang="en-US" sz="2000" b="1" u="none" strike="noStrike" kern="1200" dirty="0">
                        <a:solidFill>
                          <a:schemeClr val="dk1"/>
                        </a:solidFill>
                        <a:effectLst/>
                        <a:latin typeface="+mn-lt"/>
                        <a:ea typeface="+mn-ea"/>
                        <a:cs typeface="+mn-cs"/>
                      </a:endParaRPr>
                    </a:p>
                  </a:txBody>
                  <a:tcPr marL="3810" marR="3810" marT="3810" marB="0" anchor="ctr"/>
                </a:tc>
                <a:tc hMerge="1">
                  <a:txBody>
                    <a:bodyPr/>
                    <a:lstStyle/>
                    <a:p>
                      <a:endParaRPr lang="en-US"/>
                    </a:p>
                  </a:txBody>
                  <a:tcPr/>
                </a:tc>
                <a:extLst>
                  <a:ext uri="{0D108BD9-81ED-4DB2-BD59-A6C34878D82A}">
                    <a16:rowId xmlns:a16="http://schemas.microsoft.com/office/drawing/2014/main" val="2427401741"/>
                  </a:ext>
                </a:extLst>
              </a:tr>
              <a:tr h="324729">
                <a:tc vMerge="1">
                  <a:txBody>
                    <a:bodyPr/>
                    <a:lstStyle/>
                    <a:p>
                      <a:pPr algn="l" fontAlgn="ctr"/>
                      <a:endParaRPr lang="en-US" sz="2000" b="0" i="0" u="none" strike="noStrike" dirty="0">
                        <a:solidFill>
                          <a:srgbClr val="000000"/>
                        </a:solidFill>
                        <a:effectLst/>
                        <a:latin typeface="Calibri" panose="020F0502020204030204" pitchFamily="34" charset="0"/>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Test</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Train</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9479510"/>
                  </a:ext>
                </a:extLst>
              </a:tr>
              <a:tr h="324729">
                <a:tc>
                  <a:txBody>
                    <a:bodyPr/>
                    <a:lstStyle/>
                    <a:p>
                      <a:pPr marL="0" algn="l" defTabSz="2194560" rtl="0" eaLnBrk="1" fontAlgn="ctr" latinLnBrk="0" hangingPunct="1"/>
                      <a:r>
                        <a:rPr lang="en-US" sz="2000" b="0" u="none" strike="noStrike" kern="1200" dirty="0" err="1">
                          <a:solidFill>
                            <a:schemeClr val="dk1"/>
                          </a:solidFill>
                          <a:effectLst/>
                        </a:rPr>
                        <a:t>care_site</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8,367 x 8 (66%)</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26 x 8 (1%)</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185905673"/>
                  </a:ext>
                </a:extLst>
              </a:tr>
              <a:tr h="324729">
                <a:tc>
                  <a:txBody>
                    <a:bodyPr/>
                    <a:lstStyle/>
                    <a:p>
                      <a:pPr marL="0" algn="l" defTabSz="2194560" rtl="0" eaLnBrk="1" fontAlgn="ctr" latinLnBrk="0" hangingPunct="1"/>
                      <a:r>
                        <a:rPr lang="en-US" sz="2000" b="0" u="none" strike="noStrike" kern="1200" dirty="0" err="1">
                          <a:solidFill>
                            <a:schemeClr val="dk1"/>
                          </a:solidFill>
                          <a:effectLst/>
                        </a:rPr>
                        <a:t>condition_era</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2,484,521 x 8 (0%)</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13,639 x 8 0%</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25611"/>
                  </a:ext>
                </a:extLst>
              </a:tr>
              <a:tr h="324729">
                <a:tc>
                  <a:txBody>
                    <a:bodyPr/>
                    <a:lstStyle/>
                    <a:p>
                      <a:pPr marL="0" algn="l" defTabSz="2194560" rtl="0" eaLnBrk="1" fontAlgn="ctr" latinLnBrk="0" hangingPunct="1"/>
                      <a:r>
                        <a:rPr lang="en-US" sz="2000" b="1" u="none" strike="noStrike" kern="1200" dirty="0" err="1">
                          <a:solidFill>
                            <a:schemeClr val="dk1"/>
                          </a:solidFill>
                          <a:effectLst/>
                        </a:rPr>
                        <a:t>condition_occurrence</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6,316,765 x 21 (37%)</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36,451 x 21 (35%)</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443737955"/>
                  </a:ext>
                </a:extLst>
              </a:tr>
              <a:tr h="324729">
                <a:tc>
                  <a:txBody>
                    <a:bodyPr/>
                    <a:lstStyle/>
                    <a:p>
                      <a:pPr marL="0" algn="l" defTabSz="2194560" rtl="0" eaLnBrk="1" fontAlgn="ctr" latinLnBrk="0" hangingPunct="1"/>
                      <a:r>
                        <a:rPr lang="en-US" sz="2000" b="1" u="none" strike="noStrike" kern="1200" dirty="0" err="1">
                          <a:solidFill>
                            <a:schemeClr val="dk1"/>
                          </a:solidFill>
                          <a:effectLst/>
                        </a:rPr>
                        <a:t>condition_to_macro</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1,286,673 x 8 (6%)</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8,388 x 8 (5%)</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682225032"/>
                  </a:ext>
                </a:extLst>
              </a:tr>
              <a:tr h="324729">
                <a:tc>
                  <a:txBody>
                    <a:bodyPr/>
                    <a:lstStyle/>
                    <a:p>
                      <a:pPr marL="0" algn="l" defTabSz="2194560" rtl="0" eaLnBrk="1" fontAlgn="ctr" latinLnBrk="0" hangingPunct="1"/>
                      <a:r>
                        <a:rPr lang="en-US" sz="2000" b="0" u="none" strike="noStrike" kern="1200">
                          <a:solidFill>
                            <a:schemeClr val="dk1"/>
                          </a:solidFill>
                          <a:effectLst/>
                        </a:rPr>
                        <a:t>device exposure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422,167 x 19 (44%)</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2,836 x 19 (45%)</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16021146"/>
                  </a:ext>
                </a:extLst>
              </a:tr>
              <a:tr h="408840">
                <a:tc>
                  <a:txBody>
                    <a:bodyPr/>
                    <a:lstStyle/>
                    <a:p>
                      <a:pPr marL="0" algn="l" defTabSz="2194560" rtl="0" eaLnBrk="1" fontAlgn="ctr" latinLnBrk="0" hangingPunct="1"/>
                      <a:r>
                        <a:rPr lang="en-US" sz="2000" b="1" u="none" strike="noStrike" kern="1200" dirty="0" err="1">
                          <a:solidFill>
                            <a:schemeClr val="dk1"/>
                          </a:solidFill>
                          <a:effectLst/>
                        </a:rPr>
                        <a:t>drug_era</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2,090,455 x 9 (0%)</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12,698 x 9 (0%)</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476596535"/>
                  </a:ext>
                </a:extLst>
              </a:tr>
              <a:tr h="457200">
                <a:tc>
                  <a:txBody>
                    <a:bodyPr/>
                    <a:lstStyle/>
                    <a:p>
                      <a:pPr marL="0" algn="l" defTabSz="2194560" rtl="0" eaLnBrk="1" fontAlgn="ctr" latinLnBrk="0" hangingPunct="1"/>
                      <a:r>
                        <a:rPr lang="en-US" sz="2000" b="1" u="none" strike="noStrike" kern="1200" dirty="0" err="1">
                          <a:solidFill>
                            <a:schemeClr val="dk1"/>
                          </a:solidFill>
                          <a:effectLst/>
                        </a:rPr>
                        <a:t>drug_exposure</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13,611,559 x 28 (42%)</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66,050 x 28 (39%)</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943360011"/>
                  </a:ext>
                </a:extLst>
              </a:tr>
              <a:tr h="324729">
                <a:tc>
                  <a:txBody>
                    <a:bodyPr/>
                    <a:lstStyle/>
                    <a:p>
                      <a:pPr marL="0" algn="l" defTabSz="2194560" rtl="0" eaLnBrk="1" fontAlgn="ctr" latinLnBrk="0" hangingPunct="1"/>
                      <a:r>
                        <a:rPr lang="en-US" sz="2000" b="0" u="none" strike="noStrike" kern="1200">
                          <a:solidFill>
                            <a:schemeClr val="dk1"/>
                          </a:solidFill>
                          <a:effectLst/>
                        </a:rPr>
                        <a:t>location</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25,142 x 9 (57%)</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281 x 9 (60%)</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513946469"/>
                  </a:ext>
                </a:extLst>
              </a:tr>
              <a:tr h="0">
                <a:tc>
                  <a:txBody>
                    <a:bodyPr/>
                    <a:lstStyle/>
                    <a:p>
                      <a:pPr marL="0" algn="l" defTabSz="2194560" rtl="0" eaLnBrk="1" fontAlgn="ctr" latinLnBrk="0" hangingPunct="1"/>
                      <a:r>
                        <a:rPr lang="en-US" sz="2000" b="1" u="none" strike="noStrike" kern="1200" dirty="0">
                          <a:solidFill>
                            <a:schemeClr val="dk1"/>
                          </a:solidFill>
                          <a:effectLst/>
                        </a:rPr>
                        <a:t>long COVID</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57,675 x 2 (13%)</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300 x 2 (0%)</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797838147"/>
                  </a:ext>
                </a:extLst>
              </a:tr>
              <a:tr h="324729">
                <a:tc>
                  <a:txBody>
                    <a:bodyPr/>
                    <a:lstStyle/>
                    <a:p>
                      <a:pPr marL="0" algn="l" defTabSz="2194560" rtl="0" eaLnBrk="1" fontAlgn="ctr" latinLnBrk="0" hangingPunct="1"/>
                      <a:r>
                        <a:rPr lang="en-US" sz="2000" b="0" u="none" strike="noStrike" kern="1200">
                          <a:solidFill>
                            <a:schemeClr val="dk1"/>
                          </a:solidFill>
                          <a:effectLst/>
                        </a:rPr>
                        <a:t>manifest_safe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69 x 6 (23%)</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300 x 13 (23%)</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716743913"/>
                  </a:ext>
                </a:extLst>
              </a:tr>
              <a:tr h="624800">
                <a:tc>
                  <a:txBody>
                    <a:bodyPr/>
                    <a:lstStyle/>
                    <a:p>
                      <a:pPr marL="0" algn="l" defTabSz="2194560" rtl="0" eaLnBrk="1" fontAlgn="ctr" latinLnBrk="0" hangingPunct="1"/>
                      <a:r>
                        <a:rPr lang="en-US" sz="2000" b="0" u="none" strike="noStrike" kern="1200">
                          <a:solidFill>
                            <a:schemeClr val="dk1"/>
                          </a:solidFill>
                          <a:effectLst/>
                        </a:rPr>
                        <a:t>measure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32,569,723 x 29 (33%)</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198,151 x 30 (33%)</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638885814"/>
                  </a:ext>
                </a:extLst>
              </a:tr>
              <a:tr h="324729">
                <a:tc>
                  <a:txBody>
                    <a:bodyPr/>
                    <a:lstStyle/>
                    <a:p>
                      <a:pPr marL="0" algn="l" defTabSz="2194560" rtl="0" eaLnBrk="1" fontAlgn="ctr" latinLnBrk="0" hangingPunct="1"/>
                      <a:r>
                        <a:rPr lang="en-US" sz="2000" b="0" u="none" strike="noStrike" kern="1200">
                          <a:solidFill>
                            <a:schemeClr val="dk1"/>
                          </a:solidFill>
                          <a:effectLst/>
                        </a:rPr>
                        <a:t>measure_to_macro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17,839,906 x 8 (0%)</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112,243 x 8 (2%)</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093343159"/>
                  </a:ext>
                </a:extLst>
              </a:tr>
              <a:tr h="324729">
                <a:tc>
                  <a:txBody>
                    <a:bodyPr/>
                    <a:lstStyle/>
                    <a:p>
                      <a:pPr marL="0" algn="l" defTabSz="2194560" rtl="0" eaLnBrk="1" fontAlgn="ctr" latinLnBrk="0" hangingPunct="1"/>
                      <a:r>
                        <a:rPr lang="en-US" sz="2000" b="0" u="none" strike="noStrike" kern="1200">
                          <a:solidFill>
                            <a:schemeClr val="dk1"/>
                          </a:solidFill>
                          <a:effectLst/>
                        </a:rPr>
                        <a:t>micro_to_macro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3,524,398 x 28 (54%)</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19,430 x 26 (54%)</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078990121"/>
                  </a:ext>
                </a:extLst>
              </a:tr>
              <a:tr h="324729">
                <a:tc>
                  <a:txBody>
                    <a:bodyPr/>
                    <a:lstStyle/>
                    <a:p>
                      <a:pPr marL="0" algn="l" defTabSz="2194560" rtl="0" eaLnBrk="1" fontAlgn="ctr" latinLnBrk="0" hangingPunct="1"/>
                      <a:r>
                        <a:rPr lang="en-US" sz="2000" b="0" u="none" strike="noStrike" kern="1200">
                          <a:solidFill>
                            <a:schemeClr val="dk1"/>
                          </a:solidFill>
                          <a:effectLst/>
                        </a:rPr>
                        <a:t>note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321,151 x 19 (59%)</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2,710 x 19 (66%)</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549587372"/>
                  </a:ext>
                </a:extLst>
              </a:tr>
              <a:tr h="324729">
                <a:tc>
                  <a:txBody>
                    <a:bodyPr/>
                    <a:lstStyle/>
                    <a:p>
                      <a:pPr marL="0" algn="l" defTabSz="2194560" rtl="0" eaLnBrk="1" fontAlgn="ctr" latinLnBrk="0" hangingPunct="1"/>
                      <a:r>
                        <a:rPr lang="en-US" sz="2000" b="0" u="none" strike="noStrike" kern="1200">
                          <a:solidFill>
                            <a:schemeClr val="dk1"/>
                          </a:solidFill>
                          <a:effectLst/>
                        </a:rPr>
                        <a:t>note_nlp</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7,580,262 x 21 (38%)</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60,486 x 21 (45%)</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50440471"/>
                  </a:ext>
                </a:extLst>
              </a:tr>
              <a:tr h="324729">
                <a:tc>
                  <a:txBody>
                    <a:bodyPr/>
                    <a:lstStyle/>
                    <a:p>
                      <a:pPr marL="0" algn="l" defTabSz="2194560" rtl="0" eaLnBrk="1" fontAlgn="ctr" latinLnBrk="0" hangingPunct="1"/>
                      <a:r>
                        <a:rPr lang="en-US" sz="2000" b="1" u="none" strike="noStrike" kern="1200" dirty="0">
                          <a:solidFill>
                            <a:schemeClr val="dk1"/>
                          </a:solidFill>
                          <a:effectLst/>
                        </a:rPr>
                        <a:t>observation</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6,869,266 x 25 (49%)</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43,355 x 25 (43%)</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318474678"/>
                  </a:ext>
                </a:extLst>
              </a:tr>
              <a:tr h="324729">
                <a:tc>
                  <a:txBody>
                    <a:bodyPr/>
                    <a:lstStyle/>
                    <a:p>
                      <a:pPr marL="0" algn="l" defTabSz="2194560" rtl="0" eaLnBrk="1" fontAlgn="ctr" latinLnBrk="0" hangingPunct="1"/>
                      <a:r>
                        <a:rPr lang="en-US" sz="2000" b="1" u="none" strike="noStrike" kern="1200" dirty="0" err="1">
                          <a:solidFill>
                            <a:schemeClr val="dk1"/>
                          </a:solidFill>
                          <a:effectLst/>
                        </a:rPr>
                        <a:t>observation_period</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45,404 x 7 (0%)</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234 x 7 (0%)</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59731066"/>
                  </a:ext>
                </a:extLst>
              </a:tr>
              <a:tr h="324729">
                <a:tc>
                  <a:txBody>
                    <a:bodyPr/>
                    <a:lstStyle/>
                    <a:p>
                      <a:pPr marL="0" algn="l" defTabSz="2194560" rtl="0" eaLnBrk="1" fontAlgn="ctr" latinLnBrk="0" hangingPunct="1"/>
                      <a:r>
                        <a:rPr lang="en-US" sz="2000" b="0" u="none" strike="noStrike" kern="1200">
                          <a:solidFill>
                            <a:schemeClr val="dk1"/>
                          </a:solidFill>
                          <a:effectLst/>
                        </a:rPr>
                        <a:t>payer_plan_period</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1,370,746 x 26 (69%)</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6,029 x 26 (69%)</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3910114603"/>
                  </a:ext>
                </a:extLst>
              </a:tr>
              <a:tr h="324729">
                <a:tc>
                  <a:txBody>
                    <a:bodyPr/>
                    <a:lstStyle/>
                    <a:p>
                      <a:pPr marL="0" algn="l" defTabSz="2194560" rtl="0" eaLnBrk="1" fontAlgn="ctr" latinLnBrk="0" hangingPunct="1"/>
                      <a:r>
                        <a:rPr lang="en-US" sz="2000" b="1" u="none" strike="noStrike" kern="1200" dirty="0">
                          <a:solidFill>
                            <a:schemeClr val="dk1"/>
                          </a:solidFill>
                          <a:effectLst/>
                        </a:rPr>
                        <a:t>person</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57,672 x 26 (29%)</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300 x 26 (28%)</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895334788"/>
                  </a:ext>
                </a:extLst>
              </a:tr>
              <a:tr h="324729">
                <a:tc>
                  <a:txBody>
                    <a:bodyPr/>
                    <a:lstStyle/>
                    <a:p>
                      <a:pPr marL="0" algn="l" defTabSz="2194560" rtl="0" eaLnBrk="1" fontAlgn="ctr" latinLnBrk="0" hangingPunct="1"/>
                      <a:r>
                        <a:rPr lang="en-US" sz="2000" b="1" u="none" strike="noStrike" kern="1200" dirty="0" err="1">
                          <a:solidFill>
                            <a:schemeClr val="dk1"/>
                          </a:solidFill>
                          <a:effectLst/>
                        </a:rPr>
                        <a:t>procedure_occurrence</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278,981 x 19 (22%)</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1" u="none" strike="noStrike" kern="1200" dirty="0">
                          <a:solidFill>
                            <a:schemeClr val="dk1"/>
                          </a:solidFill>
                          <a:effectLst/>
                        </a:rPr>
                        <a:t>14,645 x 19 (23%)</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938938436"/>
                  </a:ext>
                </a:extLst>
              </a:tr>
              <a:tr h="324729">
                <a:tc>
                  <a:txBody>
                    <a:bodyPr/>
                    <a:lstStyle/>
                    <a:p>
                      <a:pPr marL="0" algn="l" defTabSz="2194560" rtl="0" eaLnBrk="1" fontAlgn="ctr" latinLnBrk="0" hangingPunct="1"/>
                      <a:r>
                        <a:rPr lang="en-US" sz="2000" b="0" u="none" strike="noStrike" kern="1200">
                          <a:solidFill>
                            <a:schemeClr val="dk1"/>
                          </a:solidFill>
                          <a:effectLst/>
                        </a:rPr>
                        <a:t>procedures_to_macro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991,579 x 8 (5%)</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5,247 x 8 (5%)</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090361557"/>
                  </a:ext>
                </a:extLst>
              </a:tr>
              <a:tr h="324729">
                <a:tc>
                  <a:txBody>
                    <a:bodyPr/>
                    <a:lstStyle/>
                    <a:p>
                      <a:pPr marL="0" algn="l" defTabSz="2194560" rtl="0" eaLnBrk="1" fontAlgn="ctr" latinLnBrk="0" hangingPunct="1"/>
                      <a:r>
                        <a:rPr lang="en-US" sz="2000" b="0" u="none" strike="noStrike" kern="1200">
                          <a:solidFill>
                            <a:schemeClr val="dk1"/>
                          </a:solidFill>
                          <a:effectLst/>
                        </a:rPr>
                        <a:t>provider</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31,664 x 18 (51%)</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a:solidFill>
                            <a:schemeClr val="dk1"/>
                          </a:solidFill>
                          <a:effectLst/>
                        </a:rPr>
                        <a:t>477 x 18 (56%)</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912310359"/>
                  </a:ext>
                </a:extLst>
              </a:tr>
              <a:tr h="324729">
                <a:tc>
                  <a:txBody>
                    <a:bodyPr/>
                    <a:lstStyle/>
                    <a:p>
                      <a:pPr marL="0" algn="l" defTabSz="2194560" rtl="0" eaLnBrk="1" fontAlgn="ctr" latinLnBrk="0" hangingPunct="1"/>
                      <a:r>
                        <a:rPr lang="en-US" sz="2000" b="0" u="none" strike="noStrike" kern="1200" dirty="0" err="1">
                          <a:solidFill>
                            <a:schemeClr val="dk1"/>
                          </a:solidFill>
                          <a:effectLst/>
                        </a:rPr>
                        <a:t>visit_occurrence</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350,934 x 23 (49%)</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l" defTabSz="2194560" rtl="0" eaLnBrk="1" fontAlgn="ctr" latinLnBrk="0" hangingPunct="1"/>
                      <a:r>
                        <a:rPr lang="en-US" sz="2000" b="0" u="none" strike="noStrike" kern="1200" dirty="0">
                          <a:solidFill>
                            <a:schemeClr val="dk1"/>
                          </a:solidFill>
                          <a:effectLst/>
                        </a:rPr>
                        <a:t>19,411 x 23 (49%)</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202227999"/>
                  </a:ext>
                </a:extLst>
              </a:tr>
            </a:tbl>
          </a:graphicData>
        </a:graphic>
      </p:graphicFrame>
    </p:spTree>
    <p:extLst>
      <p:ext uri="{BB962C8B-B14F-4D97-AF65-F5344CB8AC3E}">
        <p14:creationId xmlns:p14="http://schemas.microsoft.com/office/powerpoint/2010/main" val="233888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0610-02A8-7CBD-E428-410BBE8BB586}"/>
              </a:ext>
            </a:extLst>
          </p:cNvPr>
          <p:cNvSpPr>
            <a:spLocks noGrp="1"/>
          </p:cNvSpPr>
          <p:nvPr>
            <p:ph type="title"/>
          </p:nvPr>
        </p:nvSpPr>
        <p:spPr/>
        <p:txBody>
          <a:bodyPr/>
          <a:lstStyle/>
          <a:p>
            <a:r>
              <a:rPr lang="en-US" dirty="0"/>
              <a:t>Why Random Forest?</a:t>
            </a:r>
          </a:p>
        </p:txBody>
      </p:sp>
      <p:pic>
        <p:nvPicPr>
          <p:cNvPr id="3" name="Picture 2" descr="Chart, bar chart&#10;&#10;Description automatically generated">
            <a:extLst>
              <a:ext uri="{FF2B5EF4-FFF2-40B4-BE49-F238E27FC236}">
                <a16:creationId xmlns:a16="http://schemas.microsoft.com/office/drawing/2014/main" id="{CE3A32DA-0051-C7DA-1691-3ABC9529F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412" y="2849932"/>
            <a:ext cx="6998207" cy="3727414"/>
          </a:xfrm>
          <a:prstGeom prst="rect">
            <a:avLst/>
          </a:prstGeom>
        </p:spPr>
      </p:pic>
      <p:pic>
        <p:nvPicPr>
          <p:cNvPr id="4" name="Picture 3" descr="Chart, bar chart&#10;&#10;Description automatically generated">
            <a:extLst>
              <a:ext uri="{FF2B5EF4-FFF2-40B4-BE49-F238E27FC236}">
                <a16:creationId xmlns:a16="http://schemas.microsoft.com/office/drawing/2014/main" id="{DB3259D9-8F5B-77DA-6663-22BED9B0F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090" y="2849932"/>
            <a:ext cx="7258551" cy="3828967"/>
          </a:xfrm>
          <a:prstGeom prst="rect">
            <a:avLst/>
          </a:prstGeom>
        </p:spPr>
      </p:pic>
      <p:pic>
        <p:nvPicPr>
          <p:cNvPr id="5" name="Picture 4" descr="Chart, bar chart&#10;&#10;Description automatically generated">
            <a:extLst>
              <a:ext uri="{FF2B5EF4-FFF2-40B4-BE49-F238E27FC236}">
                <a16:creationId xmlns:a16="http://schemas.microsoft.com/office/drawing/2014/main" id="{22F189F0-C0BD-E789-1116-7A8050039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586" y="7307932"/>
            <a:ext cx="7258551" cy="3816220"/>
          </a:xfrm>
          <a:prstGeom prst="rect">
            <a:avLst/>
          </a:prstGeom>
        </p:spPr>
      </p:pic>
    </p:spTree>
    <p:extLst>
      <p:ext uri="{BB962C8B-B14F-4D97-AF65-F5344CB8AC3E}">
        <p14:creationId xmlns:p14="http://schemas.microsoft.com/office/powerpoint/2010/main" val="1544897627"/>
      </p:ext>
    </p:extLst>
  </p:cSld>
  <p:clrMapOvr>
    <a:masterClrMapping/>
  </p:clrMapOvr>
</p:sld>
</file>

<file path=ppt/theme/theme1.xml><?xml version="1.0" encoding="utf-8"?>
<a:theme xmlns:a="http://schemas.openxmlformats.org/drawingml/2006/main" name="Gaillardia Dark Theme">
  <a:themeElements>
    <a:clrScheme name="TXST Brand">
      <a:dk1>
        <a:srgbClr val="501214"/>
      </a:dk1>
      <a:lt1>
        <a:srgbClr val="FFFFFF"/>
      </a:lt1>
      <a:dk2>
        <a:srgbClr val="006F98"/>
      </a:dk2>
      <a:lt2>
        <a:srgbClr val="E7E6E6"/>
      </a:lt2>
      <a:accent1>
        <a:srgbClr val="EB2E47"/>
      </a:accent1>
      <a:accent2>
        <a:srgbClr val="EAB942"/>
      </a:accent2>
      <a:accent3>
        <a:srgbClr val="F3725A"/>
      </a:accent3>
      <a:accent4>
        <a:srgbClr val="3A9F68"/>
      </a:accent4>
      <a:accent5>
        <a:srgbClr val="92D7E8"/>
      </a:accent5>
      <a:accent6>
        <a:srgbClr val="F9DDDD"/>
      </a:accent6>
      <a:hlink>
        <a:srgbClr val="006E96"/>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6869"/>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95000"/>
              <a:lumOff val="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400" smtClean="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14941</TotalTime>
  <Words>2493</Words>
  <Application>Microsoft Office PowerPoint</Application>
  <PresentationFormat>Custom</PresentationFormat>
  <Paragraphs>493</Paragraphs>
  <Slides>20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Nunito Sans SemiBold</vt:lpstr>
      <vt:lpstr>Calibri Light</vt:lpstr>
      <vt:lpstr>Nunito Sans</vt:lpstr>
      <vt:lpstr>Arial</vt:lpstr>
      <vt:lpstr>Open Sans Semibold</vt:lpstr>
      <vt:lpstr>Calibri</vt:lpstr>
      <vt:lpstr>Gaillardia Dark Theme</vt:lpstr>
      <vt:lpstr>Investigating Heterogeneous Data In The National COVID Cohort Collaborative Data Enclave (N3C) System Using PySpark</vt:lpstr>
      <vt:lpstr>Abstract</vt:lpstr>
      <vt:lpstr>TABLE OF CONTENTS</vt:lpstr>
      <vt:lpstr>Introduction</vt:lpstr>
      <vt:lpstr>‘White Glove’</vt:lpstr>
      <vt:lpstr>PySpark</vt:lpstr>
      <vt:lpstr>Healthcare and the Covid-19 Pandemic</vt:lpstr>
      <vt:lpstr>Related Work</vt:lpstr>
      <vt:lpstr>Why Random Forest?</vt:lpstr>
      <vt:lpstr>Methodology</vt:lpstr>
      <vt:lpstr>Exploratory Data Analysis</vt:lpstr>
      <vt:lpstr>Patient Counts Over All Concept Id’s</vt:lpstr>
      <vt:lpstr>Demographics </vt:lpstr>
      <vt:lpstr>PySpark Feature Selectors </vt:lpstr>
      <vt:lpstr>Top 25 concept-id’s selected:</vt:lpstr>
      <vt:lpstr>PowerPoint Presentation</vt:lpstr>
      <vt:lpstr>Conclusion</vt:lpstr>
      <vt:lpstr>Future Work</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Gaillardia Theme PowerPoint Template-Light</dc:title>
  <dc:subject/>
  <dc:creator>Texas State Office of University Marketing</dc:creator>
  <cp:keywords/>
  <dc:description/>
  <cp:lastModifiedBy>Elizondo, Mirna</cp:lastModifiedBy>
  <cp:revision>1168</cp:revision>
  <dcterms:created xsi:type="dcterms:W3CDTF">2014-09-26T10:57:37Z</dcterms:created>
  <dcterms:modified xsi:type="dcterms:W3CDTF">2023-04-19T20:03:14Z</dcterms:modified>
  <cp:category/>
</cp:coreProperties>
</file>